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6" r:id="rId3"/>
    <p:sldId id="315" r:id="rId4"/>
    <p:sldId id="323" r:id="rId5"/>
    <p:sldId id="316" r:id="rId6"/>
    <p:sldId id="297" r:id="rId7"/>
    <p:sldId id="299" r:id="rId8"/>
    <p:sldId id="302" r:id="rId9"/>
    <p:sldId id="301" r:id="rId10"/>
    <p:sldId id="300" r:id="rId11"/>
    <p:sldId id="306" r:id="rId12"/>
    <p:sldId id="304" r:id="rId13"/>
    <p:sldId id="303" r:id="rId14"/>
    <p:sldId id="309" r:id="rId15"/>
    <p:sldId id="308" r:id="rId16"/>
    <p:sldId id="310" r:id="rId17"/>
    <p:sldId id="317" r:id="rId18"/>
    <p:sldId id="318" r:id="rId19"/>
    <p:sldId id="319" r:id="rId20"/>
    <p:sldId id="320" r:id="rId21"/>
    <p:sldId id="321" r:id="rId22"/>
    <p:sldId id="32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85714" autoAdjust="0"/>
  </p:normalViewPr>
  <p:slideViewPr>
    <p:cSldViewPr>
      <p:cViewPr>
        <p:scale>
          <a:sx n="70" d="100"/>
          <a:sy n="70" d="100"/>
        </p:scale>
        <p:origin x="-162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59EB94-F5AD-452B-B5FD-14B74BEC6075}" type="datetimeFigureOut">
              <a:rPr lang="en-US" smtClean="0"/>
              <a:t>5/25/2016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qasac-americas.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dcpd.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NOAA provides the Permanent Representative from the US to the World Meteorological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ARL, because of its unique relationship with the WMO and major national air quality and deposition programs, was tasked with leading the Global Atmosphere Watch Precipitation Chemistry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work shown in the following slides has been performed by ARL and its contractors involved with National Atmospheric Deposition Program  programs in collaboration with many international scientists.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Special thanks go to the Canadians with Environment Canada and the NADP Program Office and Central Analytical Laboratory </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a:t>
            </a:fld>
            <a:endParaRPr lang="en-US" dirty="0"/>
          </a:p>
        </p:txBody>
      </p:sp>
    </p:spTree>
    <p:extLst>
      <p:ext uri="{BB962C8B-B14F-4D97-AF65-F5344CB8AC3E}">
        <p14:creationId xmlns:p14="http://schemas.microsoft.com/office/powerpoint/2010/main" val="107829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101820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0">
              <a:spcAft>
                <a:spcPts val="1019"/>
              </a:spcAft>
              <a:defRPr/>
            </a:pPr>
            <a:r>
              <a:rPr lang="en-US" altLang="en-US" dirty="0"/>
              <a:t>Note:  Slide adapted from 2014 NADP Technical Meeting Presentation by Robert Vet</a:t>
            </a:r>
          </a:p>
          <a:p>
            <a:pPr defTabSz="947950">
              <a:spcAft>
                <a:spcPts val="1019"/>
              </a:spcAft>
            </a:pPr>
            <a:endParaRPr lang="en-CA" altLang="en-US" dirty="0"/>
          </a:p>
          <a:p>
            <a:pPr defTabSz="947950">
              <a:spcAft>
                <a:spcPts val="1019"/>
              </a:spcAft>
            </a:pPr>
            <a:endParaRPr lang="en-CA" altLang="en-US" dirty="0"/>
          </a:p>
          <a:p>
            <a:pPr defTabSz="947950">
              <a:spcAft>
                <a:spcPts val="1019"/>
              </a:spcAft>
            </a:pPr>
            <a:r>
              <a:rPr lang="en-CA" altLang="en-US" dirty="0"/>
              <a:t>The data compiled and used for this assessment represent the highest quality and most extensive data that could be obtained for this purpose. The data set used for this assessment is available for downloading from the </a:t>
            </a:r>
            <a:r>
              <a:rPr lang="en-US" altLang="en-US" dirty="0"/>
              <a:t>World Data Centre for Precipitation Chemistry or WDCPC. This </a:t>
            </a:r>
            <a:r>
              <a:rPr lang="en-US" altLang="en-US" dirty="0" err="1"/>
              <a:t>centre</a:t>
            </a:r>
            <a:r>
              <a:rPr lang="en-US" altLang="en-US" dirty="0"/>
              <a:t> receives and archives precipitation chemistry data and complementary information from stations around the world. Data archived by this </a:t>
            </a:r>
            <a:r>
              <a:rPr lang="en-US" altLang="en-US" dirty="0" err="1"/>
              <a:t>centre</a:t>
            </a:r>
            <a:r>
              <a:rPr lang="en-US" altLang="en-US" dirty="0"/>
              <a:t> are accessible via connections with the WDCPC database. Freely available data from regional and national </a:t>
            </a:r>
            <a:r>
              <a:rPr lang="en-US" altLang="en-US" dirty="0" err="1"/>
              <a:t>programmes</a:t>
            </a:r>
            <a:r>
              <a:rPr lang="en-US" altLang="en-US" dirty="0"/>
              <a:t> with their own websites are accessible via links to these sites. The WDCPC is one of six World Data </a:t>
            </a:r>
            <a:r>
              <a:rPr lang="en-US" altLang="en-US" dirty="0" err="1"/>
              <a:t>Centres</a:t>
            </a:r>
            <a:r>
              <a:rPr lang="en-US" altLang="en-US" dirty="0"/>
              <a:t> in the World Meteorological Organization Global Atmosphere Watch (GAW). The focus on precipitation chemistry is described in the GAW Precipitation Chemistry </a:t>
            </a:r>
            <a:r>
              <a:rPr lang="en-US" altLang="en-US" dirty="0" err="1"/>
              <a:t>Programme</a:t>
            </a:r>
            <a:r>
              <a:rPr lang="en-US" altLang="en-US" dirty="0"/>
              <a:t>.</a:t>
            </a:r>
          </a:p>
          <a:p>
            <a:pPr defTabSz="947950">
              <a:spcAft>
                <a:spcPts val="1019"/>
              </a:spcAft>
            </a:pPr>
            <a:r>
              <a:rPr lang="en-US" altLang="en-US" dirty="0"/>
              <a:t>As a unique approach to filling data gaps globally, measurement data were combined with global chemical transport model results to provide detailed global patterns of precipitation chemistry and deposition for sulfur, nitrogen and sea salt. </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127155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Note:  Slide adapted from 2014 NADP Technical Meeting Presentation by Robert Vet</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72484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As expected, deposition for both measured and modeled species was high in eastern North </a:t>
            </a:r>
            <a:r>
              <a:rPr lang="en-US" altLang="en-US" dirty="0" smtClean="0"/>
              <a:t>America.</a:t>
            </a:r>
            <a:endParaRPr lang="en-US" altLang="en-US" dirty="0"/>
          </a:p>
          <a:p>
            <a:pPr defTabSz="931774">
              <a:defRPr/>
            </a:pPr>
            <a:r>
              <a:rPr lang="en-US" altLang="en-US" dirty="0"/>
              <a:t>US and Canadian dry deposition estimates vary and agree poorly with modeled </a:t>
            </a:r>
            <a:r>
              <a:rPr lang="en-US" altLang="en-US" dirty="0" smtClean="0"/>
              <a:t>values.</a:t>
            </a:r>
            <a:endParaRPr lang="en-US" altLang="en-US" dirty="0"/>
          </a:p>
          <a:p>
            <a:pPr defTabSz="931774">
              <a:spcBef>
                <a:spcPct val="0"/>
              </a:spcBef>
              <a:defRPr/>
            </a:pPr>
            <a:endParaRPr lang="en-CA" altLang="en-US" sz="1400" i="1" dirty="0">
              <a:solidFill>
                <a:srgbClr val="92D050"/>
              </a:solidFill>
            </a:endParaRP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182841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pPr>
            <a:r>
              <a:rPr lang="en-CA" altLang="en-US" dirty="0"/>
              <a:t>Organic acids play an important role in controlling acidity in many areas of the world, especially in remote areas. Their influence appears to be increasing in North America as the influence of strong acids decreases.</a:t>
            </a:r>
          </a:p>
          <a:p>
            <a:pPr>
              <a:spcAft>
                <a:spcPts val="815"/>
              </a:spcAft>
            </a:pPr>
            <a:r>
              <a:rPr lang="en-CA" altLang="en-US" dirty="0"/>
              <a:t>Organic acids could potentially play a significant role in the production of secondary organic aerosol formation , and organic acids in the atmosphere are linked to photochemical smog events, usually resulting from urban emissions.  Currently, the only parts of the world where organic acids are measured routinely are in </a:t>
            </a:r>
            <a:r>
              <a:rPr lang="en-CA" altLang="en-US" dirty="0" smtClean="0"/>
              <a:t>Africa.</a:t>
            </a:r>
            <a:endParaRPr lang="en-US" altLang="en-US" dirty="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97338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15</a:t>
            </a:fld>
            <a:endParaRPr lang="en-US" dirty="0"/>
          </a:p>
        </p:txBody>
      </p:sp>
    </p:spTree>
    <p:extLst>
      <p:ext uri="{BB962C8B-B14F-4D97-AF65-F5344CB8AC3E}">
        <p14:creationId xmlns:p14="http://schemas.microsoft.com/office/powerpoint/2010/main" val="396649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pPr>
            <a:r>
              <a:rPr lang="en-CA" altLang="en-US" dirty="0"/>
              <a:t>Dry deposition is poorly monitored and inconsistently estimated worldwide. Canada and the USA need routine measurements of NO</a:t>
            </a:r>
            <a:r>
              <a:rPr lang="en-CA" altLang="en-US" baseline="-25000" dirty="0"/>
              <a:t>2</a:t>
            </a:r>
            <a:r>
              <a:rPr lang="en-CA" altLang="en-US" dirty="0"/>
              <a:t> and NH</a:t>
            </a:r>
            <a:r>
              <a:rPr lang="en-CA" altLang="en-US" baseline="-25000" dirty="0"/>
              <a:t>3</a:t>
            </a:r>
            <a:r>
              <a:rPr lang="en-CA" altLang="en-US" dirty="0"/>
              <a:t> to close  the nitrogen deposition budget.  The two countries also need to reconcile their inferential dry deposition models</a:t>
            </a:r>
          </a:p>
          <a:p>
            <a:pPr>
              <a:spcAft>
                <a:spcPts val="815"/>
              </a:spcAft>
            </a:pPr>
            <a:r>
              <a:rPr lang="en-CA" altLang="en-US" dirty="0"/>
              <a:t>Inferential dry deposition models need to be applied in other areas of the world where regionally-representative air concentration data are available, most notably Europe and Asia</a:t>
            </a:r>
          </a:p>
          <a:p>
            <a:pPr>
              <a:spcAft>
                <a:spcPts val="815"/>
              </a:spcAft>
            </a:pPr>
            <a:r>
              <a:rPr lang="en-US" altLang="en-US" dirty="0"/>
              <a:t>Wet and dry deposition of phosphorus is poorly understood and measured worldwide; scientific direction is needed</a:t>
            </a:r>
          </a:p>
          <a:p>
            <a:pPr>
              <a:spcAft>
                <a:spcPts val="815"/>
              </a:spcAft>
            </a:pPr>
            <a:r>
              <a:rPr lang="en-US" altLang="en-US" dirty="0"/>
              <a:t>Measurements are needed to evaluate and improve chemical transport models</a:t>
            </a:r>
          </a:p>
          <a:p>
            <a:pPr>
              <a:spcAft>
                <a:spcPts val="815"/>
              </a:spcAft>
            </a:pPr>
            <a:r>
              <a:rPr lang="en-US" altLang="en-US" dirty="0"/>
              <a:t>Measurements, models and remote sensing results need to be combined (measurement/model fusion) to establish best spatial distributions of pollutants and deposition</a:t>
            </a:r>
          </a:p>
          <a:p>
            <a:pPr>
              <a:spcAft>
                <a:spcPts val="815"/>
              </a:spcAft>
            </a:pPr>
            <a:r>
              <a:rPr lang="en-US" altLang="en-US" dirty="0"/>
              <a:t>There are large areas of the world, including areas where emissions are increasing, that remain under-monitored or not monitored</a:t>
            </a:r>
            <a:endParaRPr lang="en-CA" altLang="en-US" dirty="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16</a:t>
            </a:fld>
            <a:endParaRPr lang="en-US" dirty="0"/>
          </a:p>
        </p:txBody>
      </p:sp>
    </p:spTree>
    <p:extLst>
      <p:ext uri="{BB962C8B-B14F-4D97-AF65-F5344CB8AC3E}">
        <p14:creationId xmlns:p14="http://schemas.microsoft.com/office/powerpoint/2010/main" val="329405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17</a:t>
            </a:fld>
            <a:endParaRPr lang="en-US" dirty="0"/>
          </a:p>
        </p:txBody>
      </p:sp>
    </p:spTree>
    <p:extLst>
      <p:ext uri="{BB962C8B-B14F-4D97-AF65-F5344CB8AC3E}">
        <p14:creationId xmlns:p14="http://schemas.microsoft.com/office/powerpoint/2010/main" val="128076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18</a:t>
            </a:fld>
            <a:endParaRPr lang="en-US" dirty="0"/>
          </a:p>
        </p:txBody>
      </p:sp>
    </p:spTree>
    <p:extLst>
      <p:ext uri="{BB962C8B-B14F-4D97-AF65-F5344CB8AC3E}">
        <p14:creationId xmlns:p14="http://schemas.microsoft.com/office/powerpoint/2010/main" val="166334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19</a:t>
            </a:fld>
            <a:endParaRPr lang="en-US" dirty="0"/>
          </a:p>
        </p:txBody>
      </p:sp>
    </p:spTree>
    <p:extLst>
      <p:ext uri="{BB962C8B-B14F-4D97-AF65-F5344CB8AC3E}">
        <p14:creationId xmlns:p14="http://schemas.microsoft.com/office/powerpoint/2010/main" val="181701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154876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20</a:t>
            </a:fld>
            <a:endParaRPr lang="en-US" dirty="0"/>
          </a:p>
        </p:txBody>
      </p:sp>
    </p:spTree>
    <p:extLst>
      <p:ext uri="{BB962C8B-B14F-4D97-AF65-F5344CB8AC3E}">
        <p14:creationId xmlns:p14="http://schemas.microsoft.com/office/powerpoint/2010/main" val="86434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900" dirty="0">
              <a:ea typeface="Calibri"/>
              <a:cs typeface="Times New Roman"/>
            </a:endParaRPr>
          </a:p>
          <a:p>
            <a:endParaRPr lang="en-US" dirty="0" smtClean="0"/>
          </a:p>
        </p:txBody>
      </p:sp>
      <p:sp>
        <p:nvSpPr>
          <p:cNvPr id="4" name="Slide Number Placeholder 3"/>
          <p:cNvSpPr>
            <a:spLocks noGrp="1"/>
          </p:cNvSpPr>
          <p:nvPr>
            <p:ph type="sldNum" sz="quarter" idx="10"/>
          </p:nvPr>
        </p:nvSpPr>
        <p:spPr/>
        <p:txBody>
          <a:bodyPr/>
          <a:lstStyle/>
          <a:p>
            <a:fld id="{25D937EE-F0B7-4AC3-94B7-22809C3A57B5}" type="slidenum">
              <a:rPr lang="en-US" smtClean="0"/>
              <a:t>21</a:t>
            </a:fld>
            <a:endParaRPr lang="en-US" dirty="0"/>
          </a:p>
        </p:txBody>
      </p:sp>
    </p:spTree>
    <p:extLst>
      <p:ext uri="{BB962C8B-B14F-4D97-AF65-F5344CB8AC3E}">
        <p14:creationId xmlns:p14="http://schemas.microsoft.com/office/powerpoint/2010/main" val="133672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22</a:t>
            </a:fld>
            <a:endParaRPr lang="en-US" dirty="0"/>
          </a:p>
        </p:txBody>
      </p:sp>
    </p:spTree>
    <p:extLst>
      <p:ext uri="{BB962C8B-B14F-4D97-AF65-F5344CB8AC3E}">
        <p14:creationId xmlns:p14="http://schemas.microsoft.com/office/powerpoint/2010/main" val="107318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341941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Relevance:  Atmospheric Deposition estimates are used by scientists for several key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Critical Loads.  Without deposition estimates from measurements, critical loads calculations suffer.  Critical loads form the backbone of environmental policy in many nations.  The US does not currently use critical loads to guide emissions policy, but increasingly the approach is used to estimate effects of chemical deposition to sensitive ecosystems by the US National Parks Service and other Department of the Interior agencies.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Air quality modelers.  Atmospheric deposition is an important sink term.  Concentrations of various atmospheric pollutants in rain and ambient air as well as wet and dry deposition calculations are used within comprehensive atmospheric models.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Increasingly, the marine community is interested in nitrogen and phosphorous estimates of deposition to assess effects on marine ecosystems.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4.  Terrestrial ecologists and agricultural scientists continue to form the backbone of the user community, assessing effects on sensitive terrestrial ecosystems.</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341941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Manual was produced after recognizing that many of the failing laboratories had never been instructed in the proper techniques that must be followed by a successful measurement 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Manual was the second major order of business handled by the Science Advisory Group after taking steps to assess quality assurance by the participating laboratories.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QA assessment approaches resulted in products for the data user to quickly determine whether data from a particular laboratory were acceptable for use in scientific studies.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Laboratories that follow the instructions in the Manual typically produce data that are useful to the scientific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readily acknowledged that participating WMO laboratories still exhibit a wide range of quality. </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159588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A</a:t>
            </a:r>
            <a:r>
              <a:rPr lang="en-US" baseline="0" dirty="0" smtClean="0"/>
              <a:t> full explanation of this process is found at QASAC-Americas.org</a:t>
            </a:r>
            <a:endParaRPr lang="en-US" dirty="0" smtClean="0"/>
          </a:p>
          <a:p>
            <a:endParaRPr lang="en-US" dirty="0" smtClean="0"/>
          </a:p>
          <a:p>
            <a:r>
              <a:rPr lang="en-US" dirty="0" smtClean="0"/>
              <a:t>RELEVANCE:</a:t>
            </a:r>
          </a:p>
          <a:p>
            <a:endParaRPr lang="en-US" dirty="0" smtClean="0"/>
          </a:p>
          <a:p>
            <a:pPr>
              <a:lnSpc>
                <a:spcPct val="107000"/>
              </a:lnSpc>
              <a:spcAft>
                <a:spcPts val="815"/>
              </a:spcAft>
            </a:pPr>
            <a:r>
              <a:rPr lang="en-US" sz="1600" dirty="0">
                <a:ea typeface="Calibri"/>
                <a:cs typeface="Times New Roman"/>
              </a:rPr>
              <a:t>Quality Assurance - Science Activity Centre (Americas) </a:t>
            </a:r>
            <a:endParaRPr lang="en-US" sz="900" dirty="0">
              <a:ea typeface="Calibri"/>
              <a:cs typeface="Times New Roman"/>
            </a:endParaRPr>
          </a:p>
          <a:p>
            <a:pPr>
              <a:lnSpc>
                <a:spcPct val="107000"/>
              </a:lnSpc>
              <a:spcAft>
                <a:spcPts val="815"/>
              </a:spcAft>
            </a:pPr>
            <a:r>
              <a:rPr lang="en-US" sz="1600" dirty="0">
                <a:ea typeface="Calibri"/>
                <a:cs typeface="Times New Roman"/>
              </a:rPr>
              <a:t>	</a:t>
            </a:r>
            <a:r>
              <a:rPr lang="en-US" dirty="0">
                <a:ea typeface="Calibri"/>
                <a:cs typeface="Times New Roman"/>
              </a:rPr>
              <a:t>(April 2015 – March 2016)</a:t>
            </a:r>
            <a:endParaRPr lang="en-US" sz="900" dirty="0">
              <a:ea typeface="Calibri"/>
              <a:cs typeface="Times New Roman"/>
            </a:endParaRPr>
          </a:p>
          <a:p>
            <a:pPr>
              <a:lnSpc>
                <a:spcPct val="107000"/>
              </a:lnSpc>
              <a:spcAft>
                <a:spcPts val="815"/>
              </a:spcAft>
            </a:pPr>
            <a:r>
              <a:rPr lang="en-US" dirty="0">
                <a:ea typeface="Calibri"/>
                <a:cs typeface="Times New Roman"/>
              </a:rPr>
              <a:t>Website: </a:t>
            </a:r>
            <a:r>
              <a:rPr lang="en-US" u="sng" dirty="0">
                <a:solidFill>
                  <a:srgbClr val="0563C1"/>
                </a:solidFill>
                <a:ea typeface="Calibri"/>
                <a:cs typeface="Times New Roman"/>
                <a:hlinkClick r:id="rId3"/>
              </a:rPr>
              <a:t>www.qasac-americas.org</a:t>
            </a:r>
            <a:endParaRPr lang="en-US" sz="900" dirty="0">
              <a:ea typeface="Calibri"/>
              <a:cs typeface="Times New Roman"/>
            </a:endParaRPr>
          </a:p>
          <a:p>
            <a:pPr>
              <a:lnSpc>
                <a:spcPct val="107000"/>
              </a:lnSpc>
              <a:spcAft>
                <a:spcPts val="815"/>
              </a:spcAft>
            </a:pPr>
            <a:r>
              <a:rPr lang="en-US" dirty="0">
                <a:ea typeface="Calibri"/>
                <a:cs typeface="Times New Roman"/>
              </a:rPr>
              <a:t>Usage statistics: </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1,578 users (58% new and 42% returning)</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20,036 views</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Users come from 90 different countries</a:t>
            </a:r>
            <a:endParaRPr lang="en-US" sz="900" dirty="0">
              <a:ea typeface="Calibri"/>
              <a:cs typeface="Times New Roman"/>
            </a:endParaRPr>
          </a:p>
          <a:p>
            <a:pPr marL="349415" indent="-349415">
              <a:lnSpc>
                <a:spcPct val="107000"/>
              </a:lnSpc>
              <a:spcAft>
                <a:spcPts val="815"/>
              </a:spcAft>
              <a:buFont typeface="Wingdings"/>
              <a:buChar char=""/>
            </a:pPr>
            <a:r>
              <a:rPr lang="en-US" dirty="0">
                <a:ea typeface="Calibri"/>
                <a:cs typeface="Times New Roman"/>
              </a:rPr>
              <a:t>64% of users top 10 countries: USA (24.3%), Belarus (7.0%), Brazil (6.8%), Hong Kong (5.4%), Japan (4.4%), Poland (4.1%), Germany (4.0%), Italy (3.8%), Latvia (2.4%), S. Korea (2.4%)</a:t>
            </a:r>
            <a:endParaRPr lang="en-US" sz="9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418797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Quality:  This was the first time in the 40 year history of the WMO precipitation chemistry program that scientist had the tools necessary to link data quality from the participating laboratories with the measurement stations reported in the network.  This web site is still a work in progress but already we are seeing a rapid increase in web traffic.  Current statistics show 1637 users from April 2015 – March 2016.</a:t>
            </a:r>
          </a:p>
          <a:p>
            <a:pPr>
              <a:lnSpc>
                <a:spcPct val="107000"/>
              </a:lnSpc>
              <a:spcAft>
                <a:spcPts val="815"/>
              </a:spcAft>
            </a:pPr>
            <a:endParaRPr lang="en-US" sz="1600" dirty="0" smtClean="0">
              <a:ea typeface="Calibri"/>
              <a:cs typeface="Times New Roman"/>
            </a:endParaRPr>
          </a:p>
          <a:p>
            <a:pPr>
              <a:lnSpc>
                <a:spcPct val="107000"/>
              </a:lnSpc>
              <a:spcAft>
                <a:spcPts val="815"/>
              </a:spcAft>
            </a:pPr>
            <a:endParaRPr lang="en-US" sz="1600" dirty="0" smtClean="0">
              <a:ea typeface="Calibri"/>
              <a:cs typeface="Times New Roman"/>
            </a:endParaRPr>
          </a:p>
          <a:p>
            <a:pPr>
              <a:lnSpc>
                <a:spcPct val="107000"/>
              </a:lnSpc>
              <a:spcAft>
                <a:spcPts val="815"/>
              </a:spcAft>
            </a:pPr>
            <a:r>
              <a:rPr lang="en-US" sz="1600" dirty="0" smtClean="0">
                <a:ea typeface="Calibri"/>
                <a:cs typeface="Times New Roman"/>
              </a:rPr>
              <a:t>RELEVANCE</a:t>
            </a:r>
            <a:r>
              <a:rPr lang="en-US" sz="1600" dirty="0">
                <a:ea typeface="Calibri"/>
                <a:cs typeface="Times New Roman"/>
              </a:rPr>
              <a:t>:</a:t>
            </a:r>
          </a:p>
          <a:p>
            <a:pPr>
              <a:lnSpc>
                <a:spcPct val="107000"/>
              </a:lnSpc>
              <a:spcAft>
                <a:spcPts val="815"/>
              </a:spcAft>
            </a:pPr>
            <a:endParaRPr lang="en-US" sz="1600" dirty="0">
              <a:ea typeface="Calibri"/>
              <a:cs typeface="Times New Roman"/>
            </a:endParaRPr>
          </a:p>
          <a:p>
            <a:pPr>
              <a:lnSpc>
                <a:spcPct val="107000"/>
              </a:lnSpc>
              <a:spcAft>
                <a:spcPts val="815"/>
              </a:spcAft>
            </a:pPr>
            <a:r>
              <a:rPr lang="en-US" sz="1600" dirty="0">
                <a:ea typeface="Calibri"/>
                <a:cs typeface="Times New Roman"/>
              </a:rPr>
              <a:t>World Data Centre for Precipitation Chemistry </a:t>
            </a:r>
            <a:endParaRPr lang="en-US" sz="900" dirty="0">
              <a:ea typeface="Calibri"/>
              <a:cs typeface="Times New Roman"/>
            </a:endParaRPr>
          </a:p>
          <a:p>
            <a:pPr>
              <a:lnSpc>
                <a:spcPct val="107000"/>
              </a:lnSpc>
              <a:spcAft>
                <a:spcPts val="815"/>
              </a:spcAft>
            </a:pPr>
            <a:r>
              <a:rPr lang="en-US" sz="1600" dirty="0">
                <a:ea typeface="Calibri"/>
                <a:cs typeface="Times New Roman"/>
              </a:rPr>
              <a:t>	</a:t>
            </a:r>
            <a:r>
              <a:rPr lang="en-US" dirty="0">
                <a:ea typeface="Calibri"/>
                <a:cs typeface="Times New Roman"/>
              </a:rPr>
              <a:t>(April 2015 – March 2016)</a:t>
            </a:r>
            <a:endParaRPr lang="en-US" sz="900" dirty="0">
              <a:ea typeface="Calibri"/>
              <a:cs typeface="Times New Roman"/>
            </a:endParaRPr>
          </a:p>
          <a:p>
            <a:pPr>
              <a:lnSpc>
                <a:spcPct val="107000"/>
              </a:lnSpc>
              <a:spcAft>
                <a:spcPts val="815"/>
              </a:spcAft>
            </a:pPr>
            <a:r>
              <a:rPr lang="en-US" dirty="0">
                <a:ea typeface="Calibri"/>
                <a:cs typeface="Times New Roman"/>
              </a:rPr>
              <a:t>Website: </a:t>
            </a:r>
            <a:r>
              <a:rPr lang="en-US" u="sng" dirty="0">
                <a:solidFill>
                  <a:srgbClr val="0563C1"/>
                </a:solidFill>
                <a:ea typeface="Calibri"/>
                <a:cs typeface="Times New Roman"/>
                <a:hlinkClick r:id="rId3"/>
              </a:rPr>
              <a:t>www.wdcpd.org</a:t>
            </a:r>
            <a:endParaRPr lang="en-US" sz="900" dirty="0">
              <a:ea typeface="Calibri"/>
              <a:cs typeface="Times New Roman"/>
            </a:endParaRPr>
          </a:p>
          <a:p>
            <a:pPr>
              <a:lnSpc>
                <a:spcPct val="107000"/>
              </a:lnSpc>
              <a:spcAft>
                <a:spcPts val="815"/>
              </a:spcAft>
            </a:pPr>
            <a:r>
              <a:rPr lang="en-US" dirty="0">
                <a:ea typeface="Calibri"/>
                <a:cs typeface="Times New Roman"/>
              </a:rPr>
              <a:t>Usage statistics: </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1,637 users (79% new and 21% returning)</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6,763 views</a:t>
            </a:r>
            <a:endParaRPr lang="en-US" sz="900" dirty="0">
              <a:ea typeface="Calibri"/>
              <a:cs typeface="Times New Roman"/>
            </a:endParaRPr>
          </a:p>
          <a:p>
            <a:pPr marL="349415" indent="-349415">
              <a:lnSpc>
                <a:spcPct val="107000"/>
              </a:lnSpc>
              <a:buFont typeface="Wingdings"/>
              <a:buChar char=""/>
            </a:pPr>
            <a:r>
              <a:rPr lang="en-US" dirty="0">
                <a:ea typeface="Calibri"/>
                <a:cs typeface="Times New Roman"/>
              </a:rPr>
              <a:t>Users come from 100 different countries</a:t>
            </a:r>
            <a:endParaRPr lang="en-US" sz="900" dirty="0">
              <a:ea typeface="Calibri"/>
              <a:cs typeface="Times New Roman"/>
            </a:endParaRPr>
          </a:p>
          <a:p>
            <a:pPr marL="349415" indent="-349415">
              <a:lnSpc>
                <a:spcPct val="107000"/>
              </a:lnSpc>
              <a:spcAft>
                <a:spcPts val="815"/>
              </a:spcAft>
              <a:buFont typeface="Wingdings"/>
              <a:buChar char=""/>
            </a:pPr>
            <a:r>
              <a:rPr lang="en-US" dirty="0">
                <a:ea typeface="Calibri"/>
                <a:cs typeface="Times New Roman"/>
              </a:rPr>
              <a:t>72% of users from top 10 countries: USA (23.7%), Russia (18.0%), Brazil (7.2%), Japan (5.6%), China (4.0%), Italy (3.0%), S. Korea (2.9%), Canada (2.7%), United Kingdom (2.3%), India (2.3%)</a:t>
            </a:r>
            <a:endParaRPr lang="en-US" sz="9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7</a:t>
            </a:fld>
            <a:endParaRPr lang="en-US" dirty="0"/>
          </a:p>
        </p:txBody>
      </p:sp>
    </p:spTree>
    <p:extLst>
      <p:ext uri="{BB962C8B-B14F-4D97-AF65-F5344CB8AC3E}">
        <p14:creationId xmlns:p14="http://schemas.microsoft.com/office/powerpoint/2010/main" val="428696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The full title shows the range of chemical compounds covered in the Assessment</a:t>
            </a:r>
            <a:r>
              <a:rPr lang="en-US" altLang="en-US" dirty="0" smtClean="0"/>
              <a:t>.</a:t>
            </a:r>
          </a:p>
          <a:p>
            <a:r>
              <a:rPr lang="en-CA" altLang="en-US" dirty="0" smtClean="0"/>
              <a:t>21 authors from 14 countries, including two authors from the</a:t>
            </a:r>
            <a:r>
              <a:rPr lang="en-CA" altLang="en-US" baseline="0" dirty="0" smtClean="0"/>
              <a:t> US and five from Canada</a:t>
            </a:r>
            <a:endParaRPr lang="en-CA" altLang="en-US"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426595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69339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it Master title style</a:t>
            </a: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pPr/>
              <a:t>‹#›</a:t>
            </a:fld>
            <a:endParaRPr lang="en-US" dirty="0"/>
          </a:p>
        </p:txBody>
      </p:sp>
    </p:spTree>
    <p:extLst>
      <p:ext uri="{BB962C8B-B14F-4D97-AF65-F5344CB8AC3E}">
        <p14:creationId xmlns:p14="http://schemas.microsoft.com/office/powerpoint/2010/main" val="13900162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cxnSp>
        <p:nvCxnSpPr>
          <p:cNvPr id="12" name="Straight Connector 11"/>
          <p:cNvCxnSpPr/>
          <p:nvPr/>
        </p:nvCxnSpPr>
        <p:spPr>
          <a:xfrm>
            <a:off x="0" y="0"/>
            <a:ext cx="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0" y="0"/>
            <a:ext cx="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8" r:id="rId9"/>
    <p:sldLayoutId id="2147483656" r:id="rId10"/>
    <p:sldLayoutId id="2147483657"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ARL Contributions to the WMO  Atmospheric Deposition Program</a:t>
            </a:r>
            <a:endParaRPr lang="en-US" dirty="0"/>
          </a:p>
        </p:txBody>
      </p:sp>
      <p:sp>
        <p:nvSpPr>
          <p:cNvPr id="3" name="Subtitle 2"/>
          <p:cNvSpPr>
            <a:spLocks noGrp="1"/>
          </p:cNvSpPr>
          <p:nvPr>
            <p:ph type="subTitle" idx="1"/>
          </p:nvPr>
        </p:nvSpPr>
        <p:spPr>
          <a:xfrm>
            <a:off x="1371600" y="2667000"/>
            <a:ext cx="6400800" cy="1752600"/>
          </a:xfrm>
        </p:spPr>
        <p:txBody>
          <a:bodyPr/>
          <a:lstStyle/>
          <a:p>
            <a:r>
              <a:rPr lang="en-US" dirty="0" smtClean="0"/>
              <a:t>Richard S. </a:t>
            </a:r>
            <a:r>
              <a:rPr lang="en-US" dirty="0" err="1" smtClean="0"/>
              <a:t>Artz</a:t>
            </a:r>
            <a:endParaRPr lang="en-US" dirty="0" smtClean="0"/>
          </a:p>
          <a:p>
            <a:r>
              <a:rPr lang="en-US" dirty="0" smtClean="0"/>
              <a:t>NOAA Air Resources Laboratory</a:t>
            </a:r>
          </a:p>
          <a:p>
            <a:r>
              <a:rPr lang="en-US" dirty="0" smtClean="0"/>
              <a:t>June 22, 2016</a:t>
            </a:r>
            <a:endParaRPr lang="en-US" dirty="0"/>
          </a:p>
        </p:txBody>
      </p:sp>
    </p:spTree>
    <p:extLst>
      <p:ext uri="{BB962C8B-B14F-4D97-AF65-F5344CB8AC3E}">
        <p14:creationId xmlns:p14="http://schemas.microsoft.com/office/powerpoint/2010/main" val="375711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10</a:t>
            </a:fld>
            <a:endParaRPr lang="en-US" dirty="0"/>
          </a:p>
        </p:txBody>
      </p:sp>
      <p:sp>
        <p:nvSpPr>
          <p:cNvPr id="7" name="Rectangle 3"/>
          <p:cNvSpPr txBox="1">
            <a:spLocks noChangeArrowheads="1"/>
          </p:cNvSpPr>
          <p:nvPr/>
        </p:nvSpPr>
        <p:spPr>
          <a:xfrm>
            <a:off x="265625" y="1740100"/>
            <a:ext cx="5296975" cy="4279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609600">
              <a:spcBef>
                <a:spcPct val="0"/>
              </a:spcBef>
              <a:buFontTx/>
              <a:buNone/>
              <a:defRPr/>
            </a:pPr>
            <a:endParaRPr lang="en-US" altLang="en-US" sz="1800" b="1" i="1" dirty="0" smtClean="0"/>
          </a:p>
          <a:p>
            <a:pPr marL="0" lvl="1" indent="0">
              <a:spcBef>
                <a:spcPct val="0"/>
              </a:spcBef>
              <a:spcAft>
                <a:spcPts val="300"/>
              </a:spcAft>
              <a:buFont typeface="Arial" panose="020B0604020202020204" pitchFamily="34" charset="0"/>
              <a:buNone/>
              <a:defRPr/>
            </a:pPr>
            <a:r>
              <a:rPr lang="en-US" altLang="en-US" sz="2400" dirty="0" smtClean="0"/>
              <a:t>Temporal Period: 2000 to 2007 </a:t>
            </a:r>
          </a:p>
          <a:p>
            <a:pPr marL="0" lvl="1" indent="0">
              <a:spcBef>
                <a:spcPct val="0"/>
              </a:spcBef>
              <a:spcAft>
                <a:spcPts val="300"/>
              </a:spcAft>
              <a:buNone/>
              <a:defRPr/>
            </a:pPr>
            <a:endParaRPr lang="en-US" altLang="en-US" sz="2400" dirty="0" smtClean="0"/>
          </a:p>
          <a:p>
            <a:pPr marL="0" lvl="1" indent="0">
              <a:spcBef>
                <a:spcPct val="0"/>
              </a:spcBef>
              <a:spcAft>
                <a:spcPts val="300"/>
              </a:spcAft>
              <a:buFont typeface="Arial" panose="020B0604020202020204" pitchFamily="34" charset="0"/>
              <a:buNone/>
              <a:defRPr/>
            </a:pPr>
            <a:r>
              <a:rPr lang="en-CA" altLang="en-US" sz="2400" dirty="0" smtClean="0"/>
              <a:t>Spatial Scales: Global and Regional</a:t>
            </a:r>
          </a:p>
          <a:p>
            <a:pPr marL="0" lvl="1" indent="0">
              <a:spcBef>
                <a:spcPct val="0"/>
              </a:spcBef>
              <a:spcAft>
                <a:spcPts val="300"/>
              </a:spcAft>
              <a:buFont typeface="Arial" panose="020B0604020202020204" pitchFamily="34" charset="0"/>
              <a:buNone/>
              <a:defRPr/>
            </a:pPr>
            <a:endParaRPr lang="en-CA" altLang="en-US" sz="2400" dirty="0" smtClean="0"/>
          </a:p>
          <a:p>
            <a:pPr marL="0" lvl="1" indent="0">
              <a:spcBef>
                <a:spcPct val="0"/>
              </a:spcBef>
              <a:spcAft>
                <a:spcPts val="300"/>
              </a:spcAft>
              <a:buFont typeface="Arial" panose="020B0604020202020204" pitchFamily="34" charset="0"/>
              <a:buNone/>
              <a:defRPr/>
            </a:pPr>
            <a:r>
              <a:rPr lang="en-CA" altLang="en-US" sz="2400" dirty="0" smtClean="0"/>
              <a:t>Method:  Combination of measurement </a:t>
            </a:r>
          </a:p>
          <a:p>
            <a:pPr marL="0" lvl="1" indent="0">
              <a:spcBef>
                <a:spcPct val="0"/>
              </a:spcBef>
              <a:spcAft>
                <a:spcPts val="300"/>
              </a:spcAft>
              <a:buFont typeface="Arial" panose="020B0604020202020204" pitchFamily="34" charset="0"/>
              <a:buNone/>
              <a:defRPr/>
            </a:pPr>
            <a:r>
              <a:rPr lang="en-CA" altLang="en-US" sz="2400" dirty="0" smtClean="0"/>
              <a:t>and modelling results</a:t>
            </a:r>
          </a:p>
          <a:p>
            <a:pPr marL="342900" lvl="1" indent="-342900">
              <a:spcBef>
                <a:spcPct val="0"/>
              </a:spcBef>
              <a:spcAft>
                <a:spcPts val="300"/>
              </a:spcAft>
              <a:defRPr/>
            </a:pPr>
            <a:r>
              <a:rPr lang="en-CA" altLang="en-US" sz="2400" dirty="0" smtClean="0"/>
              <a:t>All major ions found in precipitation</a:t>
            </a:r>
          </a:p>
          <a:p>
            <a:pPr marL="342900" lvl="1" indent="-342900">
              <a:spcBef>
                <a:spcPct val="0"/>
              </a:spcBef>
              <a:spcAft>
                <a:spcPts val="300"/>
              </a:spcAft>
              <a:defRPr/>
            </a:pPr>
            <a:r>
              <a:rPr lang="en-CA" altLang="en-US" sz="2400" dirty="0" smtClean="0"/>
              <a:t>470 Measurement sites</a:t>
            </a:r>
          </a:p>
          <a:p>
            <a:pPr marL="342900" lvl="1" indent="-342900">
              <a:spcBef>
                <a:spcPct val="0"/>
              </a:spcBef>
              <a:spcAft>
                <a:spcPts val="300"/>
              </a:spcAft>
              <a:defRPr/>
            </a:pPr>
            <a:r>
              <a:rPr lang="en-CA" altLang="en-US" sz="2400" dirty="0" smtClean="0"/>
              <a:t>28 Global Models</a:t>
            </a:r>
          </a:p>
          <a:p>
            <a:pPr marL="342900" lvl="1" indent="-342900">
              <a:spcBef>
                <a:spcPct val="0"/>
              </a:spcBef>
              <a:spcAft>
                <a:spcPts val="300"/>
              </a:spcAft>
              <a:defRPr/>
            </a:pPr>
            <a:endParaRPr lang="en-CA" altLang="en-US" sz="2400" dirty="0" smtClean="0"/>
          </a:p>
        </p:txBody>
      </p:sp>
      <p:pic>
        <p:nvPicPr>
          <p:cNvPr id="8" name="Picture 2" descr="C:\Users\robertv\Documents\WMO\Special Issue of Atmospheric Environment\Final Figures\Fig 2.02--HTAP_region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774" y="609600"/>
            <a:ext cx="2914358" cy="1828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 y="77370"/>
            <a:ext cx="5910774" cy="1152525"/>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CA" altLang="en-US" dirty="0" smtClean="0"/>
              <a:t>Global Assessment –</a:t>
            </a:r>
          </a:p>
          <a:p>
            <a:r>
              <a:rPr lang="en-CA" altLang="en-US" dirty="0" smtClean="0"/>
              <a:t> Approach</a:t>
            </a:r>
            <a:endParaRPr lang="en-US" altLang="en-US"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332" y="2556769"/>
            <a:ext cx="2971800" cy="179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332" y="4407660"/>
            <a:ext cx="2971800" cy="192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768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11</a:t>
            </a:fld>
            <a:endParaRPr lang="en-US" dirty="0"/>
          </a:p>
        </p:txBody>
      </p:sp>
      <p:sp>
        <p:nvSpPr>
          <p:cNvPr id="2" name="Rectangle 1"/>
          <p:cNvSpPr/>
          <p:nvPr/>
        </p:nvSpPr>
        <p:spPr>
          <a:xfrm>
            <a:off x="0" y="0"/>
            <a:ext cx="9067799" cy="769441"/>
          </a:xfrm>
          <a:prstGeom prst="rect">
            <a:avLst/>
          </a:prstGeom>
        </p:spPr>
        <p:txBody>
          <a:bodyPr wrap="square">
            <a:spAutoFit/>
          </a:bodyPr>
          <a:lstStyle/>
          <a:p>
            <a:pPr algn="ctr"/>
            <a:r>
              <a:rPr lang="en-CA" altLang="en-US" sz="4400" dirty="0">
                <a:solidFill>
                  <a:schemeClr val="bg1"/>
                </a:solidFill>
                <a:latin typeface="+mj-lt"/>
              </a:rPr>
              <a:t>Products</a:t>
            </a:r>
            <a:endParaRPr lang="en-US" sz="4400" dirty="0">
              <a:solidFill>
                <a:schemeClr val="bg1"/>
              </a:solidFill>
              <a:latin typeface="+mj-lt"/>
            </a:endParaRPr>
          </a:p>
        </p:txBody>
      </p:sp>
      <p:sp>
        <p:nvSpPr>
          <p:cNvPr id="7" name="Text Placeholder 2"/>
          <p:cNvSpPr txBox="1">
            <a:spLocks/>
          </p:cNvSpPr>
          <p:nvPr/>
        </p:nvSpPr>
        <p:spPr>
          <a:xfrm>
            <a:off x="304800" y="576163"/>
            <a:ext cx="8610600" cy="33862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altLang="en-US" sz="1600" dirty="0" smtClean="0"/>
          </a:p>
          <a:p>
            <a:pPr>
              <a:buFont typeface="Wingdings" panose="05000000000000000000" pitchFamily="2" charset="2"/>
              <a:buChar char="§"/>
            </a:pPr>
            <a:r>
              <a:rPr lang="en-CA" altLang="en-US" sz="2000" b="1" dirty="0" smtClean="0"/>
              <a:t>Data Sets</a:t>
            </a:r>
            <a:r>
              <a:rPr lang="en-CA" altLang="en-US" sz="2000" dirty="0" smtClean="0"/>
              <a:t>:  quality-assured global data set of measurements from regionally-representative sites around the world</a:t>
            </a:r>
          </a:p>
          <a:p>
            <a:pPr lvl="1">
              <a:buFont typeface="Wingdings" panose="05000000000000000000" pitchFamily="2" charset="2"/>
              <a:buChar char="§"/>
            </a:pPr>
            <a:r>
              <a:rPr lang="en-CA" altLang="en-US" sz="2000" i="1" dirty="0" smtClean="0"/>
              <a:t>downloadable from the World Data Centre for Precipitation Chemistry </a:t>
            </a:r>
            <a:r>
              <a:rPr lang="en-CA" altLang="en-US" sz="2000" dirty="0" smtClean="0"/>
              <a:t>(http://wdcpc.org/)</a:t>
            </a:r>
          </a:p>
          <a:p>
            <a:pPr lvl="1">
              <a:buFont typeface="Wingdings" panose="05000000000000000000" pitchFamily="2" charset="2"/>
              <a:buChar char="§"/>
            </a:pPr>
            <a:r>
              <a:rPr lang="en-CA" altLang="en-US" sz="2000" i="1" dirty="0" smtClean="0"/>
              <a:t>accessed/used by several scientific communities</a:t>
            </a:r>
          </a:p>
          <a:p>
            <a:pPr marL="0" indent="0">
              <a:buNone/>
            </a:pPr>
            <a:endParaRPr lang="en-CA" altLang="en-US" sz="2000" dirty="0" smtClean="0"/>
          </a:p>
          <a:p>
            <a:pPr marL="344488" lvl="1" indent="-342900">
              <a:buClr>
                <a:schemeClr val="bg1"/>
              </a:buClr>
              <a:buSzPct val="100000"/>
              <a:buFont typeface="Wingdings" panose="05000000000000000000" pitchFamily="2" charset="2"/>
              <a:buChar char="§"/>
            </a:pPr>
            <a:r>
              <a:rPr lang="en-CA" altLang="en-US" sz="2000" b="1" dirty="0" smtClean="0"/>
              <a:t>Global maps:  </a:t>
            </a:r>
          </a:p>
          <a:p>
            <a:pPr marL="776288" lvl="2" indent="-342900">
              <a:buClr>
                <a:schemeClr val="bg1"/>
              </a:buClr>
              <a:buSzPct val="100000"/>
              <a:buFont typeface="Wingdings" panose="05000000000000000000" pitchFamily="2" charset="2"/>
              <a:buChar char="§"/>
            </a:pPr>
            <a:r>
              <a:rPr lang="en-CA" altLang="en-US" sz="2000" i="1" dirty="0" smtClean="0"/>
              <a:t>Measurement-based, model-based, combined measurement-model</a:t>
            </a:r>
          </a:p>
          <a:p>
            <a:pPr marL="776288" lvl="2" indent="-342900">
              <a:buClr>
                <a:schemeClr val="bg1"/>
              </a:buClr>
              <a:buSzPct val="100000"/>
              <a:buFont typeface="Wingdings" panose="05000000000000000000" pitchFamily="2" charset="2"/>
              <a:buChar char="§"/>
            </a:pPr>
            <a:r>
              <a:rPr lang="en-CA" altLang="en-US" sz="2000" i="1" dirty="0" smtClean="0"/>
              <a:t>Available in the manuscript and the Addendum (Supplementary Material) </a:t>
            </a:r>
          </a:p>
          <a:p>
            <a:endParaRPr lang="en-CA" altLang="en-US" sz="1800" dirty="0" smtClean="0"/>
          </a:p>
          <a:p>
            <a:endParaRPr lang="en-CA" altLang="en-US" sz="1800" dirty="0" smtClean="0"/>
          </a:p>
          <a:p>
            <a:endParaRPr lang="en-CA" altLang="en-US" sz="1800" dirty="0" smtClean="0"/>
          </a:p>
          <a:p>
            <a:pPr marL="0" indent="0">
              <a:buFont typeface="Arial" panose="020B0604020202020204" pitchFamily="34" charset="0"/>
              <a:buNone/>
            </a:pPr>
            <a:endParaRPr lang="en-CA" altLang="en-US" sz="1800" dirty="0" smtClean="0"/>
          </a:p>
          <a:p>
            <a:endParaRPr lang="en-CA" altLang="en-US" sz="1800" dirty="0" smtClean="0"/>
          </a:p>
          <a:p>
            <a:pPr marL="0" indent="0">
              <a:buFont typeface="Arial" panose="020B0604020202020204" pitchFamily="34" charset="0"/>
              <a:buNone/>
            </a:pPr>
            <a:endParaRPr lang="en-CA" altLang="en-US" sz="1800" dirty="0" smtClean="0"/>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240560"/>
            <a:ext cx="334044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12</a:t>
            </a:fld>
            <a:endParaRPr lang="en-US" dirty="0"/>
          </a:p>
        </p:txBody>
      </p:sp>
      <p:sp>
        <p:nvSpPr>
          <p:cNvPr id="2" name="TextBox 1"/>
          <p:cNvSpPr txBox="1"/>
          <p:nvPr/>
        </p:nvSpPr>
        <p:spPr>
          <a:xfrm>
            <a:off x="23191" y="76200"/>
            <a:ext cx="9052149" cy="769441"/>
          </a:xfrm>
          <a:prstGeom prst="rect">
            <a:avLst/>
          </a:prstGeom>
          <a:noFill/>
        </p:spPr>
        <p:txBody>
          <a:bodyPr wrap="square" rtlCol="0">
            <a:spAutoFit/>
          </a:bodyPr>
          <a:lstStyle/>
          <a:p>
            <a:pPr algn="ctr"/>
            <a:r>
              <a:rPr lang="en-US" sz="4400" dirty="0" smtClean="0">
                <a:solidFill>
                  <a:schemeClr val="bg1"/>
                </a:solidFill>
                <a:latin typeface="+mj-lt"/>
              </a:rPr>
              <a:t>Nitrogen</a:t>
            </a:r>
          </a:p>
        </p:txBody>
      </p:sp>
      <p:sp>
        <p:nvSpPr>
          <p:cNvPr id="7" name="Text Placeholder 1"/>
          <p:cNvSpPr txBox="1">
            <a:spLocks/>
          </p:cNvSpPr>
          <p:nvPr/>
        </p:nvSpPr>
        <p:spPr>
          <a:xfrm>
            <a:off x="0" y="990600"/>
            <a:ext cx="5699125" cy="6381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altLang="en-US" sz="2000" dirty="0" smtClean="0"/>
              <a:t>Wet deposition of Oxidized + Reduced Nitrogen</a:t>
            </a:r>
            <a:endParaRPr lang="en-US" altLang="en-US" sz="2000" dirty="0" smtClean="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191" y="1573627"/>
            <a:ext cx="5789613" cy="3744913"/>
          </a:xfrm>
          <a:prstGeom prst="rect">
            <a:avLst/>
          </a:prstGeom>
        </p:spPr>
      </p:pic>
      <p:sp>
        <p:nvSpPr>
          <p:cNvPr id="9" name="Text Placeholder 3"/>
          <p:cNvSpPr txBox="1">
            <a:spLocks/>
          </p:cNvSpPr>
          <p:nvPr/>
        </p:nvSpPr>
        <p:spPr>
          <a:xfrm>
            <a:off x="6132494" y="1312862"/>
            <a:ext cx="2759516" cy="639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altLang="en-US" sz="1800" dirty="0" smtClean="0"/>
              <a:t>Model versus Measurement Results</a:t>
            </a:r>
            <a:endParaRPr lang="en-US" altLang="en-US" sz="1800" dirty="0" smtClean="0"/>
          </a:p>
        </p:txBody>
      </p:sp>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842621" y="1998669"/>
            <a:ext cx="3232719" cy="3234592"/>
          </a:xfrm>
          <a:prstGeom prst="rect">
            <a:avLst/>
          </a:prstGeom>
          <a:ln>
            <a:solidFill>
              <a:schemeClr val="tx1"/>
            </a:solidFill>
            <a:miter lim="800000"/>
            <a:headEnd/>
            <a:tailEnd/>
          </a:ln>
        </p:spPr>
      </p:pic>
      <p:sp>
        <p:nvSpPr>
          <p:cNvPr id="11" name="Oval 10"/>
          <p:cNvSpPr/>
          <p:nvPr/>
        </p:nvSpPr>
        <p:spPr bwMode="auto">
          <a:xfrm rot="1383784">
            <a:off x="6482863" y="2252915"/>
            <a:ext cx="709109" cy="193343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2" name="TextBox 6"/>
          <p:cNvSpPr txBox="1">
            <a:spLocks noChangeArrowheads="1"/>
          </p:cNvSpPr>
          <p:nvPr/>
        </p:nvSpPr>
        <p:spPr bwMode="auto">
          <a:xfrm>
            <a:off x="23191" y="5598318"/>
            <a:ext cx="91208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 typeface="Wingdings" panose="05000000000000000000" pitchFamily="2" charset="2"/>
              <a:buChar char="§"/>
            </a:pPr>
            <a:r>
              <a:rPr lang="en-CA" altLang="en-US" sz="1800" dirty="0">
                <a:solidFill>
                  <a:schemeClr val="bg1"/>
                </a:solidFill>
              </a:rPr>
              <a:t>High deposition in eastern North America, Europe and Asia</a:t>
            </a:r>
          </a:p>
          <a:p>
            <a:pPr eaLnBrk="1" hangingPunct="1">
              <a:spcBef>
                <a:spcPct val="0"/>
              </a:spcBef>
              <a:buClrTx/>
              <a:buSzTx/>
              <a:buFont typeface="Wingdings" panose="05000000000000000000" pitchFamily="2" charset="2"/>
              <a:buChar char="§"/>
            </a:pPr>
            <a:r>
              <a:rPr lang="en-CA" altLang="en-US" sz="1800" dirty="0">
                <a:solidFill>
                  <a:schemeClr val="bg1"/>
                </a:solidFill>
              </a:rPr>
              <a:t>Reasonable model-measurement comparability except in Europe and parts of Asia</a:t>
            </a:r>
            <a:endParaRPr lang="en-US" altLang="en-US" sz="1800" dirty="0">
              <a:solidFill>
                <a:schemeClr val="bg1"/>
              </a:solidFill>
            </a:endParaRPr>
          </a:p>
        </p:txBody>
      </p:sp>
      <p:cxnSp>
        <p:nvCxnSpPr>
          <p:cNvPr id="4" name="Straight Connector 3"/>
          <p:cNvCxnSpPr/>
          <p:nvPr/>
        </p:nvCxnSpPr>
        <p:spPr>
          <a:xfrm flipH="1">
            <a:off x="6132494" y="2133607"/>
            <a:ext cx="2942846" cy="295327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13</a:t>
            </a:fld>
            <a:endParaRPr lang="en-US" dirty="0"/>
          </a:p>
        </p:txBody>
      </p:sp>
      <p:sp>
        <p:nvSpPr>
          <p:cNvPr id="4" name="Rectangle 2"/>
          <p:cNvSpPr txBox="1">
            <a:spLocks noChangeArrowheads="1"/>
          </p:cNvSpPr>
          <p:nvPr/>
        </p:nvSpPr>
        <p:spPr>
          <a:xfrm>
            <a:off x="145391" y="228600"/>
            <a:ext cx="8964612" cy="836613"/>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CA" altLang="en-US" sz="3600" i="1" dirty="0" smtClean="0"/>
              <a:t>U.S and Canada:  </a:t>
            </a:r>
            <a:r>
              <a:rPr lang="en-CA" altLang="en-US" sz="3600" dirty="0" err="1" smtClean="0"/>
              <a:t>Wet+Dry</a:t>
            </a:r>
            <a:r>
              <a:rPr lang="en-CA" altLang="en-US" sz="3600" dirty="0" smtClean="0"/>
              <a:t> Deposition of N </a:t>
            </a:r>
            <a:r>
              <a:rPr lang="en-CA" altLang="en-US" sz="3200" dirty="0" smtClean="0"/>
              <a:t/>
            </a:r>
            <a:br>
              <a:rPr lang="en-CA" altLang="en-US" sz="3200" dirty="0" smtClean="0"/>
            </a:br>
            <a:r>
              <a:rPr lang="en-CA" altLang="en-US" sz="2200" dirty="0" smtClean="0"/>
              <a:t>(NO</a:t>
            </a:r>
            <a:r>
              <a:rPr lang="en-CA" altLang="en-US" sz="2200" baseline="-25000" dirty="0" smtClean="0"/>
              <a:t>2</a:t>
            </a:r>
            <a:r>
              <a:rPr lang="en-CA" altLang="en-US" sz="2200" dirty="0" smtClean="0"/>
              <a:t> and NH</a:t>
            </a:r>
            <a:r>
              <a:rPr lang="en-CA" altLang="en-US" sz="2200" baseline="-25000" dirty="0" smtClean="0"/>
              <a:t>3</a:t>
            </a:r>
            <a:r>
              <a:rPr lang="en-CA" altLang="en-US" sz="2200" dirty="0" smtClean="0"/>
              <a:t> </a:t>
            </a:r>
            <a:r>
              <a:rPr lang="en-CA" altLang="en-US" sz="2200" u="sng" dirty="0" smtClean="0"/>
              <a:t>not</a:t>
            </a:r>
            <a:r>
              <a:rPr lang="en-CA" altLang="en-US" sz="2200" dirty="0" smtClean="0"/>
              <a:t> included in measured dry and total deposition)</a:t>
            </a:r>
            <a:endParaRPr lang="en-US" altLang="en-US" sz="2200" dirty="0" smtClean="0"/>
          </a:p>
        </p:txBody>
      </p:sp>
      <p:grpSp>
        <p:nvGrpSpPr>
          <p:cNvPr id="36" name="Group 35"/>
          <p:cNvGrpSpPr/>
          <p:nvPr/>
        </p:nvGrpSpPr>
        <p:grpSpPr>
          <a:xfrm>
            <a:off x="463047" y="1752600"/>
            <a:ext cx="8397294" cy="3964610"/>
            <a:chOff x="827087" y="1916281"/>
            <a:chExt cx="8397294" cy="3964610"/>
          </a:xfrm>
        </p:grpSpPr>
        <p:pic>
          <p:nvPicPr>
            <p:cNvPr id="8" name="Picture 22"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7" y="1916281"/>
              <a:ext cx="360598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Fi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87" y="1916281"/>
              <a:ext cx="4150694" cy="3964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821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14</a:t>
            </a:fld>
            <a:endParaRPr lang="en-US" dirty="0"/>
          </a:p>
        </p:txBody>
      </p:sp>
      <p:sp>
        <p:nvSpPr>
          <p:cNvPr id="4" name="Rectangle 4"/>
          <p:cNvSpPr txBox="1">
            <a:spLocks noChangeArrowheads="1"/>
          </p:cNvSpPr>
          <p:nvPr/>
        </p:nvSpPr>
        <p:spPr>
          <a:xfrm>
            <a:off x="0" y="0"/>
            <a:ext cx="9144000" cy="8509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CA" altLang="en-US" dirty="0" smtClean="0"/>
              <a:t>    Organic Acids</a:t>
            </a:r>
            <a:endParaRPr lang="en-US" altLang="en-US" dirty="0" smtClean="0"/>
          </a:p>
        </p:txBody>
      </p:sp>
      <p:pic>
        <p:nvPicPr>
          <p:cNvPr id="8" name="Picture 7" descr="F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219200"/>
            <a:ext cx="9147313" cy="4191000"/>
          </a:xfrm>
          <a:prstGeom prst="rect">
            <a:avLst/>
          </a:prstGeom>
        </p:spPr>
      </p:pic>
      <p:sp>
        <p:nvSpPr>
          <p:cNvPr id="9" name="Text Box 9"/>
          <p:cNvSpPr txBox="1">
            <a:spLocks noChangeArrowheads="1"/>
          </p:cNvSpPr>
          <p:nvPr/>
        </p:nvSpPr>
        <p:spPr bwMode="auto">
          <a:xfrm>
            <a:off x="5081587" y="5791200"/>
            <a:ext cx="2995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50000"/>
              </a:spcBef>
              <a:buClrTx/>
              <a:buSzTx/>
              <a:buFontTx/>
              <a:buNone/>
            </a:pPr>
            <a:r>
              <a:rPr lang="en-CA" altLang="en-US" sz="2000" dirty="0">
                <a:solidFill>
                  <a:schemeClr val="bg1"/>
                </a:solidFill>
                <a:latin typeface="+mn-lt"/>
              </a:rPr>
              <a:t>Concentration (</a:t>
            </a:r>
            <a:r>
              <a:rPr lang="en-CA" altLang="en-US" sz="2000" dirty="0">
                <a:solidFill>
                  <a:schemeClr val="bg1"/>
                </a:solidFill>
                <a:latin typeface="+mn-lt"/>
                <a:cs typeface="Arial" charset="0"/>
              </a:rPr>
              <a:t>µ</a:t>
            </a:r>
            <a:r>
              <a:rPr lang="en-CA" altLang="en-US" sz="2000" dirty="0" err="1">
                <a:solidFill>
                  <a:schemeClr val="bg1"/>
                </a:solidFill>
                <a:latin typeface="+mn-lt"/>
              </a:rPr>
              <a:t>eq</a:t>
            </a:r>
            <a:r>
              <a:rPr lang="en-CA" altLang="en-US" sz="2000" dirty="0">
                <a:solidFill>
                  <a:schemeClr val="bg1"/>
                </a:solidFill>
                <a:latin typeface="+mn-lt"/>
              </a:rPr>
              <a:t> L</a:t>
            </a:r>
            <a:r>
              <a:rPr lang="en-CA" altLang="en-US" sz="2000" baseline="30000" dirty="0">
                <a:solidFill>
                  <a:schemeClr val="bg1"/>
                </a:solidFill>
                <a:latin typeface="+mn-lt"/>
              </a:rPr>
              <a:t>-1</a:t>
            </a:r>
            <a:r>
              <a:rPr lang="en-CA" altLang="en-US" sz="2000" dirty="0">
                <a:solidFill>
                  <a:schemeClr val="bg1"/>
                </a:solidFill>
                <a:latin typeface="+mn-lt"/>
              </a:rPr>
              <a:t>)</a:t>
            </a:r>
            <a:endParaRPr lang="en-US" altLang="en-US" sz="2000" dirty="0">
              <a:solidFill>
                <a:schemeClr val="bg1"/>
              </a:solidFill>
              <a:latin typeface="+mn-lt"/>
            </a:endParaRPr>
          </a:p>
        </p:txBody>
      </p:sp>
      <p:sp>
        <p:nvSpPr>
          <p:cNvPr id="2" name="TextBox 1"/>
          <p:cNvSpPr txBox="1"/>
          <p:nvPr/>
        </p:nvSpPr>
        <p:spPr>
          <a:xfrm>
            <a:off x="457200" y="5791200"/>
            <a:ext cx="3886200" cy="400110"/>
          </a:xfrm>
          <a:prstGeom prst="rect">
            <a:avLst/>
          </a:prstGeom>
          <a:noFill/>
        </p:spPr>
        <p:txBody>
          <a:bodyPr wrap="square" rtlCol="0">
            <a:spAutoFit/>
          </a:bodyPr>
          <a:lstStyle/>
          <a:p>
            <a:r>
              <a:rPr lang="en-CA" altLang="en-US" sz="2000" dirty="0">
                <a:solidFill>
                  <a:schemeClr val="bg1"/>
                </a:solidFill>
              </a:rPr>
              <a:t>Formic (top) and Acetic (bottom)</a:t>
            </a:r>
            <a:endParaRPr lang="en-US" altLang="en-US" sz="2000" dirty="0">
              <a:solidFill>
                <a:schemeClr val="bg1"/>
              </a:solidFill>
            </a:endParaRPr>
          </a:p>
        </p:txBody>
      </p:sp>
    </p:spTree>
    <p:extLst>
      <p:ext uri="{BB962C8B-B14F-4D97-AF65-F5344CB8AC3E}">
        <p14:creationId xmlns:p14="http://schemas.microsoft.com/office/powerpoint/2010/main" val="377877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66CAC88C-31F3-4764-B964-B930D18D7C5C}" type="slidenum">
              <a:rPr lang="en-US" smtClean="0"/>
              <a:t>15</a:t>
            </a:fld>
            <a:endParaRPr lang="en-US" dirty="0"/>
          </a:p>
        </p:txBody>
      </p:sp>
      <p:sp>
        <p:nvSpPr>
          <p:cNvPr id="4" name="Title 1"/>
          <p:cNvSpPr txBox="1">
            <a:spLocks/>
          </p:cNvSpPr>
          <p:nvPr/>
        </p:nvSpPr>
        <p:spPr>
          <a:xfrm>
            <a:off x="3124200" y="76200"/>
            <a:ext cx="27432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endParaRPr lang="en-US" altLang="en-US" sz="3200" dirty="0" smtClean="0"/>
          </a:p>
        </p:txBody>
      </p:sp>
      <p:sp>
        <p:nvSpPr>
          <p:cNvPr id="7" name="Text Placeholder 1"/>
          <p:cNvSpPr txBox="1">
            <a:spLocks/>
          </p:cNvSpPr>
          <p:nvPr/>
        </p:nvSpPr>
        <p:spPr>
          <a:xfrm>
            <a:off x="-3810000" y="4648200"/>
            <a:ext cx="4040187"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altLang="en-US" sz="1800" dirty="0" smtClean="0"/>
              <a:t>Wet Deposition of Total P</a:t>
            </a:r>
            <a:endParaRPr lang="en-US" altLang="en-US" sz="1800" dirty="0" smtClean="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800600" y="1143000"/>
            <a:ext cx="4101548" cy="3168000"/>
          </a:xfrm>
          <a:prstGeom prst="rect">
            <a:avLst/>
          </a:prstGeom>
          <a:ln>
            <a:solidFill>
              <a:schemeClr val="tx1"/>
            </a:solidFill>
          </a:ln>
        </p:spPr>
      </p:pic>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665542"/>
            <a:ext cx="7620000" cy="5887658"/>
          </a:xfrm>
          <a:prstGeom prst="rect">
            <a:avLst/>
          </a:prstGeom>
          <a:ln w="9525">
            <a:solidFill>
              <a:schemeClr val="tx1"/>
            </a:solidFill>
          </a:ln>
        </p:spPr>
      </p:pic>
      <p:sp>
        <p:nvSpPr>
          <p:cNvPr id="10" name="Text Placeholder 1"/>
          <p:cNvSpPr txBox="1">
            <a:spLocks/>
          </p:cNvSpPr>
          <p:nvPr/>
        </p:nvSpPr>
        <p:spPr>
          <a:xfrm>
            <a:off x="0" y="76200"/>
            <a:ext cx="9144000"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tLang="en-US" dirty="0" smtClean="0"/>
              <a:t>Wet Deposition of Dissolved Inorganic P</a:t>
            </a:r>
            <a:endParaRPr lang="en-US" altLang="en-US" dirty="0" smtClean="0"/>
          </a:p>
        </p:txBody>
      </p:sp>
    </p:spTree>
    <p:extLst>
      <p:ext uri="{BB962C8B-B14F-4D97-AF65-F5344CB8AC3E}">
        <p14:creationId xmlns:p14="http://schemas.microsoft.com/office/powerpoint/2010/main" val="377877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16</a:t>
            </a:fld>
            <a:endParaRPr lang="en-US" dirty="0"/>
          </a:p>
        </p:txBody>
      </p:sp>
      <p:sp>
        <p:nvSpPr>
          <p:cNvPr id="4" name="Title 1"/>
          <p:cNvSpPr txBox="1">
            <a:spLocks/>
          </p:cNvSpPr>
          <p:nvPr/>
        </p:nvSpPr>
        <p:spPr>
          <a:xfrm>
            <a:off x="25318" y="0"/>
            <a:ext cx="907300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t>          Key Scientific and Technical Challenges</a:t>
            </a:r>
            <a:endParaRPr lang="en-US" sz="3600" dirty="0"/>
          </a:p>
        </p:txBody>
      </p:sp>
      <p:sp>
        <p:nvSpPr>
          <p:cNvPr id="7" name="Content Placeholder 2"/>
          <p:cNvSpPr txBox="1">
            <a:spLocks/>
          </p:cNvSpPr>
          <p:nvPr/>
        </p:nvSpPr>
        <p:spPr>
          <a:xfrm>
            <a:off x="152400" y="918062"/>
            <a:ext cx="8839200" cy="5254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buFont typeface="Wingdings" panose="05000000000000000000" pitchFamily="2" charset="2"/>
              <a:buChar char="§"/>
            </a:pPr>
            <a:r>
              <a:rPr lang="en-CA" altLang="en-US" sz="2000" dirty="0" smtClean="0"/>
              <a:t>Dry deposition is poorly monitored and inconsistently estimated worldwide. </a:t>
            </a:r>
          </a:p>
          <a:p>
            <a:pPr>
              <a:spcAft>
                <a:spcPts val="800"/>
              </a:spcAft>
              <a:buFont typeface="Wingdings" panose="05000000000000000000" pitchFamily="2" charset="2"/>
              <a:buChar char="§"/>
            </a:pPr>
            <a:r>
              <a:rPr lang="en-CA" altLang="en-US" sz="2000" dirty="0" smtClean="0">
                <a:solidFill>
                  <a:schemeClr val="bg2">
                    <a:lumMod val="25000"/>
                  </a:schemeClr>
                </a:solidFill>
              </a:rPr>
              <a:t>Inferential dry deposition models need to be applied in other areas of the world where regionally-representative air concentration data are available.</a:t>
            </a:r>
          </a:p>
          <a:p>
            <a:pPr>
              <a:spcAft>
                <a:spcPts val="800"/>
              </a:spcAft>
              <a:buFont typeface="Wingdings" panose="05000000000000000000" pitchFamily="2" charset="2"/>
              <a:buChar char="§"/>
            </a:pPr>
            <a:r>
              <a:rPr lang="en-US" altLang="en-US" sz="2000" dirty="0" smtClean="0">
                <a:solidFill>
                  <a:schemeClr val="bg2">
                    <a:lumMod val="25000"/>
                  </a:schemeClr>
                </a:solidFill>
              </a:rPr>
              <a:t>Scientific direction is required to understand chemical cycling and to estimate wet and dry deposition of some important chemical species:</a:t>
            </a:r>
          </a:p>
          <a:p>
            <a:pPr lvl="1">
              <a:spcAft>
                <a:spcPts val="800"/>
              </a:spcAft>
              <a:buFont typeface="Wingdings" panose="05000000000000000000" pitchFamily="2" charset="2"/>
              <a:buChar char="§"/>
            </a:pPr>
            <a:r>
              <a:rPr lang="en-US" altLang="en-US" sz="2000" dirty="0" smtClean="0">
                <a:solidFill>
                  <a:schemeClr val="bg2">
                    <a:lumMod val="25000"/>
                  </a:schemeClr>
                </a:solidFill>
              </a:rPr>
              <a:t>Phosphorus</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forms of nitrogen</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acids </a:t>
            </a:r>
          </a:p>
          <a:p>
            <a:pPr>
              <a:spcAft>
                <a:spcPts val="800"/>
              </a:spcAft>
              <a:buFont typeface="Wingdings" panose="05000000000000000000" pitchFamily="2" charset="2"/>
              <a:buChar char="§"/>
            </a:pPr>
            <a:r>
              <a:rPr lang="en-US" altLang="en-US" sz="2000" dirty="0" smtClean="0">
                <a:solidFill>
                  <a:schemeClr val="bg2">
                    <a:lumMod val="25000"/>
                  </a:schemeClr>
                </a:solidFill>
              </a:rPr>
              <a:t>Measurements, models and remote sensing results need to be combined (measurement/model fusion) to establish best spatial distributions of pollutants and deposition.</a:t>
            </a:r>
          </a:p>
          <a:p>
            <a:pPr>
              <a:spcAft>
                <a:spcPts val="800"/>
              </a:spcAft>
              <a:buFont typeface="Wingdings" panose="05000000000000000000" pitchFamily="2" charset="2"/>
              <a:buChar char="§"/>
            </a:pPr>
            <a:r>
              <a:rPr lang="en-US" altLang="en-US" sz="2000" dirty="0" smtClean="0">
                <a:solidFill>
                  <a:schemeClr val="bg2">
                    <a:lumMod val="25000"/>
                  </a:schemeClr>
                </a:solidFill>
              </a:rPr>
              <a:t>Large areas of the world are not monitored.</a:t>
            </a:r>
            <a:endParaRPr lang="en-CA" altLang="en-US" sz="2000" dirty="0" smtClean="0">
              <a:solidFill>
                <a:schemeClr val="bg2">
                  <a:lumMod val="25000"/>
                </a:schemeClr>
              </a:solidFill>
            </a:endParaRP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564742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17</a:t>
            </a:fld>
            <a:endParaRPr lang="en-US" dirty="0"/>
          </a:p>
        </p:txBody>
      </p:sp>
      <p:sp>
        <p:nvSpPr>
          <p:cNvPr id="4" name="Title 1"/>
          <p:cNvSpPr txBox="1">
            <a:spLocks/>
          </p:cNvSpPr>
          <p:nvPr/>
        </p:nvSpPr>
        <p:spPr>
          <a:xfrm>
            <a:off x="25318" y="0"/>
            <a:ext cx="907300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t>          Key Scientific and Technical Challenges</a:t>
            </a:r>
            <a:endParaRPr lang="en-US" sz="3600" dirty="0"/>
          </a:p>
        </p:txBody>
      </p:sp>
      <p:sp>
        <p:nvSpPr>
          <p:cNvPr id="5" name="Content Placeholder 2"/>
          <p:cNvSpPr txBox="1">
            <a:spLocks/>
          </p:cNvSpPr>
          <p:nvPr/>
        </p:nvSpPr>
        <p:spPr>
          <a:xfrm>
            <a:off x="152400" y="918062"/>
            <a:ext cx="8839200" cy="5254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buFont typeface="Wingdings" panose="05000000000000000000" pitchFamily="2" charset="2"/>
              <a:buChar char="§"/>
            </a:pPr>
            <a:r>
              <a:rPr lang="en-CA" altLang="en-US" sz="2000" dirty="0" smtClean="0">
                <a:solidFill>
                  <a:schemeClr val="bg2">
                    <a:lumMod val="25000"/>
                  </a:schemeClr>
                </a:solidFill>
              </a:rPr>
              <a:t>Dry deposition is poorly monitored and inconsistently estimated worldwide. </a:t>
            </a:r>
          </a:p>
          <a:p>
            <a:pPr>
              <a:spcAft>
                <a:spcPts val="800"/>
              </a:spcAft>
              <a:buFont typeface="Wingdings" panose="05000000000000000000" pitchFamily="2" charset="2"/>
              <a:buChar char="§"/>
            </a:pPr>
            <a:r>
              <a:rPr lang="en-CA" altLang="en-US" sz="2000" dirty="0" smtClean="0"/>
              <a:t>Inferential dry deposition models need to be applied in other areas of the world where regionally-representative air concentration data are available.</a:t>
            </a:r>
          </a:p>
          <a:p>
            <a:pPr>
              <a:spcAft>
                <a:spcPts val="800"/>
              </a:spcAft>
              <a:buFont typeface="Wingdings" panose="05000000000000000000" pitchFamily="2" charset="2"/>
              <a:buChar char="§"/>
            </a:pPr>
            <a:r>
              <a:rPr lang="en-US" altLang="en-US" sz="2000" dirty="0" smtClean="0">
                <a:solidFill>
                  <a:schemeClr val="bg2">
                    <a:lumMod val="25000"/>
                  </a:schemeClr>
                </a:solidFill>
              </a:rPr>
              <a:t>Scientific direction is required to understand chemical cycling and to estimate wet and dry deposition of some important chemical species:</a:t>
            </a:r>
          </a:p>
          <a:p>
            <a:pPr lvl="1">
              <a:spcAft>
                <a:spcPts val="800"/>
              </a:spcAft>
              <a:buFont typeface="Wingdings" panose="05000000000000000000" pitchFamily="2" charset="2"/>
              <a:buChar char="§"/>
            </a:pPr>
            <a:r>
              <a:rPr lang="en-US" altLang="en-US" sz="2000" dirty="0" smtClean="0">
                <a:solidFill>
                  <a:schemeClr val="bg2">
                    <a:lumMod val="25000"/>
                  </a:schemeClr>
                </a:solidFill>
              </a:rPr>
              <a:t>Phosphorus</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forms of nitrogen</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acids </a:t>
            </a:r>
          </a:p>
          <a:p>
            <a:pPr>
              <a:spcAft>
                <a:spcPts val="800"/>
              </a:spcAft>
              <a:buFont typeface="Wingdings" panose="05000000000000000000" pitchFamily="2" charset="2"/>
              <a:buChar char="§"/>
            </a:pPr>
            <a:r>
              <a:rPr lang="en-US" altLang="en-US" sz="2000" dirty="0" smtClean="0">
                <a:solidFill>
                  <a:schemeClr val="bg2">
                    <a:lumMod val="25000"/>
                  </a:schemeClr>
                </a:solidFill>
              </a:rPr>
              <a:t>Measurements, models and remote sensing results need to be combined (measurement/model fusion) to establish best spatial distributions of pollutants and deposition.</a:t>
            </a:r>
          </a:p>
          <a:p>
            <a:pPr>
              <a:spcAft>
                <a:spcPts val="800"/>
              </a:spcAft>
              <a:buFont typeface="Wingdings" panose="05000000000000000000" pitchFamily="2" charset="2"/>
              <a:buChar char="§"/>
            </a:pPr>
            <a:r>
              <a:rPr lang="en-US" altLang="en-US" sz="2000" dirty="0" smtClean="0">
                <a:solidFill>
                  <a:schemeClr val="bg2">
                    <a:lumMod val="25000"/>
                  </a:schemeClr>
                </a:solidFill>
              </a:rPr>
              <a:t>Large areas of the world are not monitored.</a:t>
            </a:r>
            <a:endParaRPr lang="en-CA" altLang="en-US" sz="2000" dirty="0" smtClean="0">
              <a:solidFill>
                <a:schemeClr val="bg2">
                  <a:lumMod val="25000"/>
                </a:schemeClr>
              </a:solidFill>
            </a:endParaRP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4286093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18</a:t>
            </a:fld>
            <a:endParaRPr lang="en-US" dirty="0"/>
          </a:p>
        </p:txBody>
      </p:sp>
      <p:sp>
        <p:nvSpPr>
          <p:cNvPr id="4" name="Title 1"/>
          <p:cNvSpPr txBox="1">
            <a:spLocks/>
          </p:cNvSpPr>
          <p:nvPr/>
        </p:nvSpPr>
        <p:spPr>
          <a:xfrm>
            <a:off x="25318" y="0"/>
            <a:ext cx="907300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t>          Key Scientific and Technical Challenges</a:t>
            </a:r>
            <a:endParaRPr lang="en-US" sz="3600" dirty="0"/>
          </a:p>
        </p:txBody>
      </p:sp>
      <p:sp>
        <p:nvSpPr>
          <p:cNvPr id="5" name="Content Placeholder 2"/>
          <p:cNvSpPr txBox="1">
            <a:spLocks/>
          </p:cNvSpPr>
          <p:nvPr/>
        </p:nvSpPr>
        <p:spPr>
          <a:xfrm>
            <a:off x="152400" y="918062"/>
            <a:ext cx="8839200" cy="5254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buFont typeface="Wingdings" panose="05000000000000000000" pitchFamily="2" charset="2"/>
              <a:buChar char="§"/>
            </a:pPr>
            <a:r>
              <a:rPr lang="en-CA" altLang="en-US" sz="2000" dirty="0" smtClean="0">
                <a:solidFill>
                  <a:schemeClr val="bg2">
                    <a:lumMod val="25000"/>
                  </a:schemeClr>
                </a:solidFill>
              </a:rPr>
              <a:t>Dry deposition is poorly monitored and inconsistently estimated worldwide. </a:t>
            </a:r>
          </a:p>
          <a:p>
            <a:pPr>
              <a:spcAft>
                <a:spcPts val="800"/>
              </a:spcAft>
              <a:buFont typeface="Wingdings" panose="05000000000000000000" pitchFamily="2" charset="2"/>
              <a:buChar char="§"/>
            </a:pPr>
            <a:r>
              <a:rPr lang="en-CA" altLang="en-US" sz="2000" dirty="0" smtClean="0">
                <a:solidFill>
                  <a:schemeClr val="bg2">
                    <a:lumMod val="25000"/>
                  </a:schemeClr>
                </a:solidFill>
              </a:rPr>
              <a:t>Inferential dry deposition models need to be applied in other areas of the world where regionally-representative air concentration data are available.</a:t>
            </a:r>
          </a:p>
          <a:p>
            <a:pPr>
              <a:spcAft>
                <a:spcPts val="800"/>
              </a:spcAft>
              <a:buFont typeface="Wingdings" panose="05000000000000000000" pitchFamily="2" charset="2"/>
              <a:buChar char="§"/>
            </a:pPr>
            <a:r>
              <a:rPr lang="en-US" altLang="en-US" sz="2000" dirty="0" smtClean="0"/>
              <a:t>Scientific direction is required to understand chemical cycling and to estimate wet and dry deposition of some important chemical species:</a:t>
            </a:r>
          </a:p>
          <a:p>
            <a:pPr lvl="1">
              <a:spcAft>
                <a:spcPts val="800"/>
              </a:spcAft>
              <a:buFont typeface="Wingdings" panose="05000000000000000000" pitchFamily="2" charset="2"/>
              <a:buChar char="§"/>
            </a:pPr>
            <a:r>
              <a:rPr lang="en-US" altLang="en-US" sz="2000" dirty="0" smtClean="0"/>
              <a:t>Phosphorus</a:t>
            </a:r>
          </a:p>
          <a:p>
            <a:pPr lvl="1">
              <a:spcAft>
                <a:spcPts val="800"/>
              </a:spcAft>
              <a:buFont typeface="Wingdings" panose="05000000000000000000" pitchFamily="2" charset="2"/>
              <a:buChar char="§"/>
            </a:pPr>
            <a:r>
              <a:rPr lang="en-US" altLang="en-US" sz="2000" dirty="0" smtClean="0"/>
              <a:t>Organic forms of nitrogen</a:t>
            </a:r>
          </a:p>
          <a:p>
            <a:pPr lvl="1">
              <a:spcAft>
                <a:spcPts val="800"/>
              </a:spcAft>
              <a:buFont typeface="Wingdings" panose="05000000000000000000" pitchFamily="2" charset="2"/>
              <a:buChar char="§"/>
            </a:pPr>
            <a:r>
              <a:rPr lang="en-US" altLang="en-US" sz="2000" dirty="0" smtClean="0"/>
              <a:t>Organic acids </a:t>
            </a:r>
          </a:p>
          <a:p>
            <a:pPr>
              <a:spcAft>
                <a:spcPts val="800"/>
              </a:spcAft>
              <a:buFont typeface="Wingdings" panose="05000000000000000000" pitchFamily="2" charset="2"/>
              <a:buChar char="§"/>
            </a:pPr>
            <a:r>
              <a:rPr lang="en-US" altLang="en-US" sz="2000" dirty="0" smtClean="0">
                <a:solidFill>
                  <a:schemeClr val="bg2">
                    <a:lumMod val="25000"/>
                  </a:schemeClr>
                </a:solidFill>
              </a:rPr>
              <a:t>Measurements, models and remote sensing results need to be combined (measurement/model fusion) to establish best spatial distributions of pollutants and deposition.</a:t>
            </a:r>
          </a:p>
          <a:p>
            <a:pPr>
              <a:spcAft>
                <a:spcPts val="800"/>
              </a:spcAft>
              <a:buFont typeface="Wingdings" panose="05000000000000000000" pitchFamily="2" charset="2"/>
              <a:buChar char="§"/>
            </a:pPr>
            <a:r>
              <a:rPr lang="en-US" altLang="en-US" sz="2000" dirty="0" smtClean="0">
                <a:solidFill>
                  <a:schemeClr val="bg2">
                    <a:lumMod val="25000"/>
                  </a:schemeClr>
                </a:solidFill>
              </a:rPr>
              <a:t>Large areas of the world are not monitored.</a:t>
            </a:r>
            <a:endParaRPr lang="en-CA" altLang="en-US" sz="2000" dirty="0" smtClean="0">
              <a:solidFill>
                <a:schemeClr val="bg2">
                  <a:lumMod val="25000"/>
                </a:schemeClr>
              </a:solidFill>
            </a:endParaRP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2188983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19</a:t>
            </a:fld>
            <a:endParaRPr lang="en-US" dirty="0"/>
          </a:p>
        </p:txBody>
      </p:sp>
      <p:sp>
        <p:nvSpPr>
          <p:cNvPr id="4" name="Title 1"/>
          <p:cNvSpPr txBox="1">
            <a:spLocks/>
          </p:cNvSpPr>
          <p:nvPr/>
        </p:nvSpPr>
        <p:spPr>
          <a:xfrm>
            <a:off x="25318" y="0"/>
            <a:ext cx="907300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t>          Key Scientific and Technical Challenges</a:t>
            </a:r>
            <a:endParaRPr lang="en-US" sz="3600" dirty="0"/>
          </a:p>
        </p:txBody>
      </p:sp>
      <p:sp>
        <p:nvSpPr>
          <p:cNvPr id="5" name="Content Placeholder 2"/>
          <p:cNvSpPr txBox="1">
            <a:spLocks/>
          </p:cNvSpPr>
          <p:nvPr/>
        </p:nvSpPr>
        <p:spPr>
          <a:xfrm>
            <a:off x="152400" y="918062"/>
            <a:ext cx="8839200" cy="5254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buFont typeface="Wingdings" panose="05000000000000000000" pitchFamily="2" charset="2"/>
              <a:buChar char="§"/>
            </a:pPr>
            <a:r>
              <a:rPr lang="en-CA" altLang="en-US" sz="2000" dirty="0" smtClean="0">
                <a:solidFill>
                  <a:schemeClr val="bg2">
                    <a:lumMod val="25000"/>
                  </a:schemeClr>
                </a:solidFill>
              </a:rPr>
              <a:t>Dry deposition is poorly monitored and inconsistently estimated worldwide. </a:t>
            </a:r>
          </a:p>
          <a:p>
            <a:pPr>
              <a:spcAft>
                <a:spcPts val="800"/>
              </a:spcAft>
              <a:buFont typeface="Wingdings" panose="05000000000000000000" pitchFamily="2" charset="2"/>
              <a:buChar char="§"/>
            </a:pPr>
            <a:r>
              <a:rPr lang="en-CA" altLang="en-US" sz="2000" dirty="0" smtClean="0">
                <a:solidFill>
                  <a:schemeClr val="bg2">
                    <a:lumMod val="25000"/>
                  </a:schemeClr>
                </a:solidFill>
              </a:rPr>
              <a:t>Inferential dry deposition models need to be applied in other areas of the world where regionally-representative air concentration data are available.</a:t>
            </a:r>
          </a:p>
          <a:p>
            <a:pPr>
              <a:spcAft>
                <a:spcPts val="800"/>
              </a:spcAft>
              <a:buFont typeface="Wingdings" panose="05000000000000000000" pitchFamily="2" charset="2"/>
              <a:buChar char="§"/>
            </a:pPr>
            <a:r>
              <a:rPr lang="en-US" altLang="en-US" sz="2000" dirty="0" smtClean="0">
                <a:solidFill>
                  <a:schemeClr val="bg2">
                    <a:lumMod val="25000"/>
                  </a:schemeClr>
                </a:solidFill>
              </a:rPr>
              <a:t>Scientific direction is required to understand chemical cycling and to estimate wet and dry deposition of some important chemical species:</a:t>
            </a:r>
          </a:p>
          <a:p>
            <a:pPr lvl="1">
              <a:spcAft>
                <a:spcPts val="800"/>
              </a:spcAft>
              <a:buFont typeface="Wingdings" panose="05000000000000000000" pitchFamily="2" charset="2"/>
              <a:buChar char="§"/>
            </a:pPr>
            <a:r>
              <a:rPr lang="en-US" altLang="en-US" sz="2000" dirty="0" smtClean="0">
                <a:solidFill>
                  <a:schemeClr val="bg2">
                    <a:lumMod val="25000"/>
                  </a:schemeClr>
                </a:solidFill>
              </a:rPr>
              <a:t>Phosphorus</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forms of nitrogen</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acids </a:t>
            </a:r>
          </a:p>
          <a:p>
            <a:pPr>
              <a:spcAft>
                <a:spcPts val="800"/>
              </a:spcAft>
              <a:buFont typeface="Wingdings" panose="05000000000000000000" pitchFamily="2" charset="2"/>
              <a:buChar char="§"/>
            </a:pPr>
            <a:r>
              <a:rPr lang="en-US" altLang="en-US" sz="2000" dirty="0" smtClean="0"/>
              <a:t>Measurements, models and remote sensing results need to be combined (measurement/model fusion) to establish best spatial distributions of pollutants and deposition.</a:t>
            </a:r>
          </a:p>
          <a:p>
            <a:pPr>
              <a:spcAft>
                <a:spcPts val="800"/>
              </a:spcAft>
              <a:buFont typeface="Wingdings" panose="05000000000000000000" pitchFamily="2" charset="2"/>
              <a:buChar char="§"/>
            </a:pPr>
            <a:r>
              <a:rPr lang="en-US" altLang="en-US" sz="2000" dirty="0" smtClean="0">
                <a:solidFill>
                  <a:schemeClr val="bg2">
                    <a:lumMod val="25000"/>
                  </a:schemeClr>
                </a:solidFill>
              </a:rPr>
              <a:t>Large areas of the world are not monitored.</a:t>
            </a:r>
            <a:endParaRPr lang="en-CA" altLang="en-US" sz="2000" dirty="0" smtClean="0">
              <a:solidFill>
                <a:schemeClr val="bg2">
                  <a:lumMod val="25000"/>
                </a:schemeClr>
              </a:solidFill>
            </a:endParaRP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417681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Goals</a:t>
            </a:r>
            <a:endParaRPr lang="en-US" dirty="0"/>
          </a:p>
        </p:txBody>
      </p:sp>
      <p:sp>
        <p:nvSpPr>
          <p:cNvPr id="3" name="Content Placeholder 2"/>
          <p:cNvSpPr>
            <a:spLocks noGrp="1"/>
          </p:cNvSpPr>
          <p:nvPr>
            <p:ph idx="1"/>
          </p:nvPr>
        </p:nvSpPr>
        <p:spPr>
          <a:xfrm>
            <a:off x="457200" y="1265237"/>
            <a:ext cx="8229600" cy="4525963"/>
          </a:xfrm>
        </p:spPr>
        <p:txBody>
          <a:bodyPr>
            <a:normAutofit/>
          </a:bodyPr>
          <a:lstStyle/>
          <a:p>
            <a:pPr>
              <a:spcBef>
                <a:spcPts val="500"/>
              </a:spcBef>
              <a:spcAft>
                <a:spcPts val="500"/>
              </a:spcAft>
              <a:buFont typeface="Wingdings" panose="05000000000000000000" pitchFamily="2" charset="2"/>
              <a:buChar char="§"/>
            </a:pPr>
            <a:r>
              <a:rPr lang="en-US" dirty="0"/>
              <a:t>Provide Support to International Atmospheric Deposition Programs</a:t>
            </a:r>
          </a:p>
          <a:p>
            <a:pPr marL="400050">
              <a:spcBef>
                <a:spcPts val="500"/>
              </a:spcBef>
              <a:spcAft>
                <a:spcPts val="500"/>
              </a:spcAft>
              <a:buFont typeface="Wingdings" panose="05000000000000000000" pitchFamily="2" charset="2"/>
              <a:buChar char="§"/>
            </a:pPr>
            <a:r>
              <a:rPr lang="en-US" dirty="0" smtClean="0"/>
              <a:t>World </a:t>
            </a:r>
            <a:r>
              <a:rPr lang="en-US" dirty="0"/>
              <a:t>Meteorological Organization Global Atmosphere Watch Science Advisory Group</a:t>
            </a:r>
          </a:p>
          <a:p>
            <a:pPr marL="1257300" lvl="2" indent="-342900">
              <a:spcBef>
                <a:spcPts val="500"/>
              </a:spcBef>
              <a:spcAft>
                <a:spcPts val="500"/>
              </a:spcAft>
              <a:buFont typeface="Wingdings" panose="05000000000000000000" pitchFamily="2" charset="2"/>
              <a:buChar char="§"/>
            </a:pPr>
            <a:r>
              <a:rPr lang="en-US" sz="3200" dirty="0"/>
              <a:t>1998 – 2015:  Precipitation Chemistry</a:t>
            </a:r>
          </a:p>
          <a:p>
            <a:pPr marL="1257300" lvl="2" indent="-342900">
              <a:spcBef>
                <a:spcPts val="500"/>
              </a:spcBef>
              <a:spcAft>
                <a:spcPts val="500"/>
              </a:spcAft>
              <a:buFont typeface="Wingdings" panose="05000000000000000000" pitchFamily="2" charset="2"/>
              <a:buChar char="§"/>
            </a:pPr>
            <a:r>
              <a:rPr lang="en-US" sz="3200" dirty="0"/>
              <a:t>2015 – Present:  Total Atmospheric Deposition</a:t>
            </a:r>
          </a:p>
          <a:p>
            <a:pPr marL="0" indent="0">
              <a:buNone/>
            </a:pPr>
            <a:endParaRPr lang="en-US" dirty="0"/>
          </a:p>
        </p:txBody>
      </p:sp>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2</a:t>
            </a:fld>
            <a:endParaRPr lang="en-US" dirty="0"/>
          </a:p>
        </p:txBody>
      </p:sp>
    </p:spTree>
    <p:extLst>
      <p:ext uri="{BB962C8B-B14F-4D97-AF65-F5344CB8AC3E}">
        <p14:creationId xmlns:p14="http://schemas.microsoft.com/office/powerpoint/2010/main" val="4265980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20</a:t>
            </a:fld>
            <a:endParaRPr lang="en-US" dirty="0"/>
          </a:p>
        </p:txBody>
      </p:sp>
      <p:sp>
        <p:nvSpPr>
          <p:cNvPr id="4" name="Title 1"/>
          <p:cNvSpPr txBox="1">
            <a:spLocks/>
          </p:cNvSpPr>
          <p:nvPr/>
        </p:nvSpPr>
        <p:spPr>
          <a:xfrm>
            <a:off x="25318" y="0"/>
            <a:ext cx="9073008"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t>          Key Scientific and Technical Challenges</a:t>
            </a:r>
            <a:endParaRPr lang="en-US" sz="3600" dirty="0"/>
          </a:p>
        </p:txBody>
      </p:sp>
      <p:sp>
        <p:nvSpPr>
          <p:cNvPr id="5" name="Content Placeholder 2"/>
          <p:cNvSpPr txBox="1">
            <a:spLocks/>
          </p:cNvSpPr>
          <p:nvPr/>
        </p:nvSpPr>
        <p:spPr>
          <a:xfrm>
            <a:off x="152400" y="918062"/>
            <a:ext cx="8839200" cy="5254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buFont typeface="Wingdings" panose="05000000000000000000" pitchFamily="2" charset="2"/>
              <a:buChar char="§"/>
            </a:pPr>
            <a:r>
              <a:rPr lang="en-CA" altLang="en-US" sz="2000" dirty="0" smtClean="0">
                <a:solidFill>
                  <a:schemeClr val="bg2">
                    <a:lumMod val="25000"/>
                  </a:schemeClr>
                </a:solidFill>
              </a:rPr>
              <a:t>Dry deposition is poorly monitored and inconsistently estimated worldwide. </a:t>
            </a:r>
          </a:p>
          <a:p>
            <a:pPr>
              <a:spcAft>
                <a:spcPts val="800"/>
              </a:spcAft>
              <a:buFont typeface="Wingdings" panose="05000000000000000000" pitchFamily="2" charset="2"/>
              <a:buChar char="§"/>
            </a:pPr>
            <a:r>
              <a:rPr lang="en-CA" altLang="en-US" sz="2000" dirty="0" smtClean="0">
                <a:solidFill>
                  <a:schemeClr val="bg2">
                    <a:lumMod val="25000"/>
                  </a:schemeClr>
                </a:solidFill>
              </a:rPr>
              <a:t>Inferential dry deposition models need to be applied in other areas of the world where regionally-representative air concentration data are available.</a:t>
            </a:r>
          </a:p>
          <a:p>
            <a:pPr>
              <a:spcAft>
                <a:spcPts val="800"/>
              </a:spcAft>
              <a:buFont typeface="Wingdings" panose="05000000000000000000" pitchFamily="2" charset="2"/>
              <a:buChar char="§"/>
            </a:pPr>
            <a:r>
              <a:rPr lang="en-US" altLang="en-US" sz="2000" dirty="0" smtClean="0">
                <a:solidFill>
                  <a:schemeClr val="bg2">
                    <a:lumMod val="25000"/>
                  </a:schemeClr>
                </a:solidFill>
              </a:rPr>
              <a:t>Scientific direction is required to understand chemical cycling and to estimate wet and dry deposition of some important chemical species:</a:t>
            </a:r>
          </a:p>
          <a:p>
            <a:pPr lvl="1">
              <a:spcAft>
                <a:spcPts val="800"/>
              </a:spcAft>
              <a:buFont typeface="Wingdings" panose="05000000000000000000" pitchFamily="2" charset="2"/>
              <a:buChar char="§"/>
            </a:pPr>
            <a:r>
              <a:rPr lang="en-US" altLang="en-US" sz="2000" dirty="0" smtClean="0">
                <a:solidFill>
                  <a:schemeClr val="bg2">
                    <a:lumMod val="25000"/>
                  </a:schemeClr>
                </a:solidFill>
              </a:rPr>
              <a:t>Phosphorus</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forms of nitrogen</a:t>
            </a:r>
          </a:p>
          <a:p>
            <a:pPr lvl="1">
              <a:spcAft>
                <a:spcPts val="800"/>
              </a:spcAft>
              <a:buFont typeface="Wingdings" panose="05000000000000000000" pitchFamily="2" charset="2"/>
              <a:buChar char="§"/>
            </a:pPr>
            <a:r>
              <a:rPr lang="en-US" altLang="en-US" sz="2000" dirty="0" smtClean="0">
                <a:solidFill>
                  <a:schemeClr val="bg2">
                    <a:lumMod val="25000"/>
                  </a:schemeClr>
                </a:solidFill>
              </a:rPr>
              <a:t>Organic acids </a:t>
            </a:r>
          </a:p>
          <a:p>
            <a:pPr>
              <a:spcAft>
                <a:spcPts val="800"/>
              </a:spcAft>
              <a:buFont typeface="Wingdings" panose="05000000000000000000" pitchFamily="2" charset="2"/>
              <a:buChar char="§"/>
            </a:pPr>
            <a:r>
              <a:rPr lang="en-US" altLang="en-US" sz="2000" dirty="0" smtClean="0">
                <a:solidFill>
                  <a:schemeClr val="bg2">
                    <a:lumMod val="25000"/>
                  </a:schemeClr>
                </a:solidFill>
              </a:rPr>
              <a:t>Measurements, models and remote sensing results need to be combined (measurement/model fusion) to establish best spatial distributions of pollutants and deposition.</a:t>
            </a:r>
          </a:p>
          <a:p>
            <a:pPr>
              <a:spcAft>
                <a:spcPts val="800"/>
              </a:spcAft>
              <a:buFont typeface="Wingdings" panose="05000000000000000000" pitchFamily="2" charset="2"/>
              <a:buChar char="§"/>
            </a:pPr>
            <a:r>
              <a:rPr lang="en-US" altLang="en-US" sz="2000" dirty="0" smtClean="0"/>
              <a:t>Large areas of the world are not monitored.</a:t>
            </a:r>
            <a:endParaRPr lang="en-CA" altLang="en-US" sz="2000" dirty="0" smtClean="0"/>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81233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Next Steps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pPr>
              <a:buFont typeface="Wingdings" panose="05000000000000000000" pitchFamily="2" charset="2"/>
              <a:buChar char="§"/>
            </a:pPr>
            <a:r>
              <a:rPr lang="en-US" sz="2600" dirty="0"/>
              <a:t>Update the guidance document </a:t>
            </a:r>
          </a:p>
          <a:p>
            <a:pPr lvl="1">
              <a:buFont typeface="Wingdings" panose="05000000000000000000" pitchFamily="2" charset="2"/>
              <a:buChar char="§"/>
            </a:pPr>
            <a:r>
              <a:rPr lang="en-US" sz="2600" dirty="0"/>
              <a:t>Provide guidance for measurement of total and </a:t>
            </a:r>
            <a:r>
              <a:rPr lang="en-US" sz="2600" dirty="0" err="1"/>
              <a:t>ortho</a:t>
            </a:r>
            <a:r>
              <a:rPr lang="en-US" sz="2600" dirty="0"/>
              <a:t>-phosphate, organic acids, organic N</a:t>
            </a:r>
          </a:p>
          <a:p>
            <a:pPr>
              <a:buFont typeface="Wingdings" panose="05000000000000000000" pitchFamily="2" charset="2"/>
              <a:buChar char="§"/>
            </a:pPr>
            <a:r>
              <a:rPr lang="en-US" sz="2600" dirty="0"/>
              <a:t>Continue with the lab </a:t>
            </a:r>
            <a:r>
              <a:rPr lang="en-US" sz="2600" dirty="0" err="1"/>
              <a:t>intercomparision</a:t>
            </a:r>
            <a:r>
              <a:rPr lang="en-US" sz="2600" dirty="0"/>
              <a:t> program</a:t>
            </a:r>
          </a:p>
          <a:p>
            <a:pPr>
              <a:buFont typeface="Wingdings" panose="05000000000000000000" pitchFamily="2" charset="2"/>
              <a:buChar char="§"/>
            </a:pPr>
            <a:r>
              <a:rPr lang="en-US" sz="2600" dirty="0"/>
              <a:t>Conduct global measurement-model fusion workshop in March, 2017 based in part on NADP techniques</a:t>
            </a:r>
          </a:p>
          <a:p>
            <a:pPr lvl="1">
              <a:buFont typeface="Wingdings" panose="05000000000000000000" pitchFamily="2" charset="2"/>
              <a:buChar char="§"/>
            </a:pPr>
            <a:r>
              <a:rPr lang="en-US" sz="2600" dirty="0"/>
              <a:t>Improve models</a:t>
            </a:r>
          </a:p>
          <a:p>
            <a:pPr lvl="1">
              <a:buFont typeface="Wingdings" panose="05000000000000000000" pitchFamily="2" charset="2"/>
              <a:buChar char="§"/>
            </a:pPr>
            <a:r>
              <a:rPr lang="en-US" sz="2600" dirty="0"/>
              <a:t>Benchmark with data</a:t>
            </a:r>
          </a:p>
          <a:p>
            <a:pPr lvl="1">
              <a:buFont typeface="Wingdings" panose="05000000000000000000" pitchFamily="2" charset="2"/>
              <a:buChar char="§"/>
            </a:pPr>
            <a:r>
              <a:rPr lang="en-US" sz="2600" dirty="0"/>
              <a:t>Estimate deposition in regions with no data</a:t>
            </a:r>
          </a:p>
          <a:p>
            <a:pPr>
              <a:buFont typeface="Wingdings" panose="05000000000000000000" pitchFamily="2" charset="2"/>
              <a:buChar char="§"/>
            </a:pPr>
            <a:r>
              <a:rPr lang="en-US" sz="2600" dirty="0"/>
              <a:t>Develop outreach programs to relevant communities</a:t>
            </a:r>
          </a:p>
          <a:p>
            <a:pPr marL="0" indent="0">
              <a:buNone/>
            </a:pPr>
            <a:endParaRPr lang="en-US" sz="2600"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21</a:t>
            </a:fld>
            <a:endParaRPr lang="en-US" dirty="0"/>
          </a:p>
        </p:txBody>
      </p:sp>
    </p:spTree>
    <p:extLst>
      <p:ext uri="{BB962C8B-B14F-4D97-AF65-F5344CB8AC3E}">
        <p14:creationId xmlns:p14="http://schemas.microsoft.com/office/powerpoint/2010/main" val="423101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22</a:t>
            </a:fld>
            <a:endParaRPr lang="en-US" dirty="0"/>
          </a:p>
        </p:txBody>
      </p:sp>
      <p:sp>
        <p:nvSpPr>
          <p:cNvPr id="2" name="Title 1"/>
          <p:cNvSpPr>
            <a:spLocks noGrp="1"/>
          </p:cNvSpPr>
          <p:nvPr>
            <p:ph type="title" idx="4294967295"/>
          </p:nvPr>
        </p:nvSpPr>
        <p:spPr>
          <a:xfrm>
            <a:off x="0" y="0"/>
            <a:ext cx="9144000" cy="1143000"/>
          </a:xfrm>
        </p:spPr>
        <p:txBody>
          <a:bodyPr/>
          <a:lstStyle/>
          <a:p>
            <a:r>
              <a:rPr lang="en-US" dirty="0" smtClean="0"/>
              <a:t>Performance: Collaborations</a:t>
            </a:r>
            <a:endParaRPr lang="en-US" dirty="0"/>
          </a:p>
        </p:txBody>
      </p:sp>
      <p:grpSp>
        <p:nvGrpSpPr>
          <p:cNvPr id="6" name="Group 5"/>
          <p:cNvGrpSpPr/>
          <p:nvPr/>
        </p:nvGrpSpPr>
        <p:grpSpPr>
          <a:xfrm>
            <a:off x="0" y="1145086"/>
            <a:ext cx="9144000" cy="4514545"/>
            <a:chOff x="0" y="1145086"/>
            <a:chExt cx="9144000" cy="4514545"/>
          </a:xfrm>
        </p:grpSpPr>
        <p:pic>
          <p:nvPicPr>
            <p:cNvPr id="7" name="Picture 10"/>
            <p:cNvPicPr>
              <a:picLocks noChangeAspect="1" noChangeArrowheads="1"/>
            </p:cNvPicPr>
            <p:nvPr/>
          </p:nvPicPr>
          <p:blipFill>
            <a:blip r:embed="rId3" cstate="print"/>
            <a:srcRect/>
            <a:stretch>
              <a:fillRect/>
            </a:stretch>
          </p:blipFill>
          <p:spPr bwMode="auto">
            <a:xfrm>
              <a:off x="0" y="3114769"/>
              <a:ext cx="5686147" cy="60874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429000" y="1145088"/>
              <a:ext cx="5511719" cy="1568254"/>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237384" y="1145087"/>
              <a:ext cx="1820016" cy="1568254"/>
            </a:xfrm>
            <a:prstGeom prst="rect">
              <a:avLst/>
            </a:prstGeom>
            <a:noFill/>
            <a:ln w="9525">
              <a:noFill/>
              <a:miter lim="800000"/>
              <a:headEnd/>
              <a:tailEnd/>
            </a:ln>
          </p:spPr>
        </p:pic>
        <p:pic>
          <p:nvPicPr>
            <p:cNvPr id="1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4874" b="12071"/>
            <a:stretch/>
          </p:blipFill>
          <p:spPr bwMode="auto">
            <a:xfrm>
              <a:off x="3306648" y="4102692"/>
              <a:ext cx="3551352" cy="76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9512" y="4138758"/>
              <a:ext cx="1459393" cy="150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4215756"/>
              <a:ext cx="2601367" cy="142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rotWithShape="1">
            <a:blip r:embed="rId9" cstate="print"/>
            <a:srcRect r="17728"/>
            <a:stretch/>
          </p:blipFill>
          <p:spPr bwMode="auto">
            <a:xfrm>
              <a:off x="3048000" y="4994860"/>
              <a:ext cx="4173628" cy="664771"/>
            </a:xfrm>
            <a:prstGeom prst="rect">
              <a:avLst/>
            </a:prstGeom>
            <a:noFill/>
            <a:ln w="9525">
              <a:noFill/>
              <a:miter lim="800000"/>
              <a:headEnd/>
              <a:tailEnd/>
            </a:ln>
          </p:spPr>
        </p:pic>
        <p:pic>
          <p:nvPicPr>
            <p:cNvPr id="14" name="Picture 9"/>
            <p:cNvPicPr>
              <a:picLocks noChangeAspect="1" noChangeArrowheads="1"/>
            </p:cNvPicPr>
            <p:nvPr/>
          </p:nvPicPr>
          <p:blipFill>
            <a:blip r:embed="rId10" cstate="print"/>
            <a:srcRect t="7619" r="61492" b="8571"/>
            <a:stretch>
              <a:fillRect/>
            </a:stretch>
          </p:blipFill>
          <p:spPr bwMode="auto">
            <a:xfrm>
              <a:off x="5775024" y="3114770"/>
              <a:ext cx="3368976" cy="608745"/>
            </a:xfrm>
            <a:prstGeom prst="rect">
              <a:avLst/>
            </a:prstGeom>
            <a:noFill/>
            <a:ln w="9525">
              <a:noFill/>
              <a:miter lim="800000"/>
              <a:headEnd/>
              <a:tailEnd/>
            </a:ln>
          </p:spPr>
        </p:pic>
        <p:pic>
          <p:nvPicPr>
            <p:cNvPr id="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77506" y="1145086"/>
              <a:ext cx="1046694" cy="156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0353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Performance</a:t>
            </a:r>
            <a:endParaRPr lang="en-US" dirty="0"/>
          </a:p>
        </p:txBody>
      </p:sp>
      <p:sp>
        <p:nvSpPr>
          <p:cNvPr id="3" name="Content Placeholder 2"/>
          <p:cNvSpPr>
            <a:spLocks noGrp="1"/>
          </p:cNvSpPr>
          <p:nvPr>
            <p:ph idx="1"/>
          </p:nvPr>
        </p:nvSpPr>
        <p:spPr>
          <a:xfrm>
            <a:off x="381000" y="1066800"/>
            <a:ext cx="8229600" cy="5257800"/>
          </a:xfrm>
        </p:spPr>
        <p:txBody>
          <a:bodyPr>
            <a:normAutofit fontScale="62500" lnSpcReduction="20000"/>
          </a:bodyPr>
          <a:lstStyle/>
          <a:p>
            <a:pPr>
              <a:spcAft>
                <a:spcPts val="500"/>
              </a:spcAft>
              <a:buFont typeface="Wingdings" panose="05000000000000000000" pitchFamily="2" charset="2"/>
              <a:buChar char="§"/>
            </a:pPr>
            <a:r>
              <a:rPr lang="en-US" sz="3800" dirty="0" smtClean="0"/>
              <a:t>Chair </a:t>
            </a:r>
            <a:r>
              <a:rPr lang="en-US" sz="3800" dirty="0"/>
              <a:t>the WMO Science Advisory Group on Precipitation </a:t>
            </a:r>
            <a:r>
              <a:rPr lang="en-US" sz="3800" dirty="0" smtClean="0"/>
              <a:t>Chemistry</a:t>
            </a:r>
            <a:endParaRPr lang="en-US" sz="3800" dirty="0"/>
          </a:p>
          <a:p>
            <a:pPr>
              <a:spcAft>
                <a:spcPts val="500"/>
              </a:spcAft>
              <a:buFont typeface="Wingdings" panose="05000000000000000000" pitchFamily="2" charset="2"/>
              <a:buChar char="§"/>
            </a:pPr>
            <a:r>
              <a:rPr lang="en-US" sz="3800" dirty="0" smtClean="0"/>
              <a:t>Assemble a group </a:t>
            </a:r>
            <a:r>
              <a:rPr lang="en-US" sz="3800" dirty="0"/>
              <a:t>of top deposition scientists from major national or regional deposition programs </a:t>
            </a:r>
          </a:p>
          <a:p>
            <a:pPr marL="800100" lvl="1" indent="-342900">
              <a:spcAft>
                <a:spcPts val="500"/>
              </a:spcAft>
              <a:buFont typeface="Wingdings" panose="05000000000000000000" pitchFamily="2" charset="2"/>
              <a:buChar char="§"/>
            </a:pPr>
            <a:r>
              <a:rPr lang="en-US" sz="2900" dirty="0"/>
              <a:t>US National Atmospheric Deposition Program</a:t>
            </a:r>
          </a:p>
          <a:p>
            <a:pPr marL="800100" lvl="1" indent="-342900">
              <a:spcAft>
                <a:spcPts val="500"/>
              </a:spcAft>
              <a:buFont typeface="Wingdings" panose="05000000000000000000" pitchFamily="2" charset="2"/>
              <a:buChar char="§"/>
            </a:pPr>
            <a:r>
              <a:rPr lang="en-US" sz="2900" dirty="0"/>
              <a:t>Canadian Air and Precipitation Monitoring Network</a:t>
            </a:r>
          </a:p>
          <a:p>
            <a:pPr marL="800100" lvl="1" indent="-342900">
              <a:spcAft>
                <a:spcPts val="500"/>
              </a:spcAft>
              <a:buFont typeface="Wingdings" panose="05000000000000000000" pitchFamily="2" charset="2"/>
              <a:buChar char="§"/>
            </a:pPr>
            <a:r>
              <a:rPr lang="en-US" sz="2900" dirty="0"/>
              <a:t>European Monitoring and Evaluation Program</a:t>
            </a:r>
          </a:p>
          <a:p>
            <a:pPr marL="800100" lvl="1" indent="-342900">
              <a:spcAft>
                <a:spcPts val="500"/>
              </a:spcAft>
              <a:buFont typeface="Wingdings" panose="05000000000000000000" pitchFamily="2" charset="2"/>
              <a:buChar char="§"/>
            </a:pPr>
            <a:r>
              <a:rPr lang="en-US" sz="2900" dirty="0"/>
              <a:t>East Asia Network</a:t>
            </a:r>
          </a:p>
          <a:p>
            <a:pPr marL="800100" lvl="1" indent="-342900">
              <a:spcAft>
                <a:spcPts val="500"/>
              </a:spcAft>
              <a:buFont typeface="Wingdings" panose="05000000000000000000" pitchFamily="2" charset="2"/>
              <a:buChar char="§"/>
            </a:pPr>
            <a:r>
              <a:rPr lang="en-US" sz="2900" dirty="0" smtClean="0"/>
              <a:t>Deposition of </a:t>
            </a:r>
            <a:r>
              <a:rPr lang="en-US" sz="2900" dirty="0" err="1" smtClean="0"/>
              <a:t>Biogeochemically</a:t>
            </a:r>
            <a:r>
              <a:rPr lang="en-US" sz="2900" dirty="0" smtClean="0"/>
              <a:t> Important Trace Species, a part of the International Global Atmospheric Chemistry program</a:t>
            </a:r>
            <a:endParaRPr lang="en-US" sz="2900" dirty="0"/>
          </a:p>
          <a:p>
            <a:pPr marL="800100" lvl="1" indent="-342900">
              <a:spcAft>
                <a:spcPts val="500"/>
              </a:spcAft>
              <a:buFont typeface="Wingdings" panose="05000000000000000000" pitchFamily="2" charset="2"/>
              <a:buChar char="§"/>
            </a:pPr>
            <a:r>
              <a:rPr lang="en-US" sz="2900" dirty="0"/>
              <a:t>High quality unaffiliated stations in Russia, India, Oceania, and elsewhere</a:t>
            </a:r>
          </a:p>
          <a:p>
            <a:pPr>
              <a:spcAft>
                <a:spcPts val="500"/>
              </a:spcAft>
              <a:buFont typeface="Wingdings" panose="05000000000000000000" pitchFamily="2" charset="2"/>
              <a:buChar char="§"/>
            </a:pPr>
            <a:r>
              <a:rPr lang="en-US" sz="3800" dirty="0" smtClean="0"/>
              <a:t>Develop </a:t>
            </a:r>
            <a:r>
              <a:rPr lang="en-US" sz="3800" dirty="0"/>
              <a:t>comprehensive programs</a:t>
            </a:r>
          </a:p>
          <a:p>
            <a:pPr marL="800100" lvl="1" indent="-342900">
              <a:spcAft>
                <a:spcPts val="500"/>
              </a:spcAft>
              <a:buFont typeface="Wingdings" panose="05000000000000000000" pitchFamily="2" charset="2"/>
              <a:buChar char="§"/>
            </a:pPr>
            <a:r>
              <a:rPr lang="en-US" sz="2900" dirty="0"/>
              <a:t>Guidance</a:t>
            </a:r>
          </a:p>
          <a:p>
            <a:pPr marL="800100" lvl="1" indent="-342900">
              <a:spcAft>
                <a:spcPts val="500"/>
              </a:spcAft>
              <a:buFont typeface="Wingdings" panose="05000000000000000000" pitchFamily="2" charset="2"/>
              <a:buChar char="§"/>
            </a:pPr>
            <a:r>
              <a:rPr lang="en-US" sz="2900" dirty="0"/>
              <a:t>Quality Assurance</a:t>
            </a:r>
          </a:p>
          <a:p>
            <a:pPr marL="800100" lvl="1" indent="-342900">
              <a:spcAft>
                <a:spcPts val="500"/>
              </a:spcAft>
              <a:buFont typeface="Wingdings" panose="05000000000000000000" pitchFamily="2" charset="2"/>
              <a:buChar char="§"/>
            </a:pPr>
            <a:r>
              <a:rPr lang="en-US" sz="2900" dirty="0"/>
              <a:t>Assessments</a:t>
            </a:r>
          </a:p>
          <a:p>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3</a:t>
            </a:fld>
            <a:endParaRPr lang="en-US" dirty="0"/>
          </a:p>
        </p:txBody>
      </p:sp>
    </p:spTree>
    <p:extLst>
      <p:ext uri="{BB962C8B-B14F-4D97-AF65-F5344CB8AC3E}">
        <p14:creationId xmlns:p14="http://schemas.microsoft.com/office/powerpoint/2010/main" val="1181150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Relevance</a:t>
            </a:r>
            <a:endParaRPr lang="en-US" sz="4000" dirty="0"/>
          </a:p>
        </p:txBody>
      </p:sp>
      <p:sp>
        <p:nvSpPr>
          <p:cNvPr id="3" name="Content Placeholder 2"/>
          <p:cNvSpPr>
            <a:spLocks noGrp="1"/>
          </p:cNvSpPr>
          <p:nvPr>
            <p:ph idx="1"/>
          </p:nvPr>
        </p:nvSpPr>
        <p:spPr>
          <a:xfrm>
            <a:off x="457200" y="1295400"/>
            <a:ext cx="8229600" cy="5257800"/>
          </a:xfrm>
        </p:spPr>
        <p:txBody>
          <a:bodyPr>
            <a:normAutofit/>
          </a:bodyPr>
          <a:lstStyle/>
          <a:p>
            <a:pPr marL="0" lvl="0" indent="0">
              <a:spcBef>
                <a:spcPts val="0"/>
              </a:spcBef>
              <a:buNone/>
              <a:defRPr/>
            </a:pPr>
            <a:r>
              <a:rPr lang="en-US" dirty="0"/>
              <a:t>Atmospheric </a:t>
            </a:r>
            <a:r>
              <a:rPr lang="en-US" dirty="0" smtClean="0"/>
              <a:t>deposition </a:t>
            </a:r>
            <a:r>
              <a:rPr lang="en-US" dirty="0"/>
              <a:t>estimates are used by scientists for several key purposes:</a:t>
            </a:r>
          </a:p>
          <a:p>
            <a:pPr marL="0" lvl="0" indent="0">
              <a:spcBef>
                <a:spcPts val="0"/>
              </a:spcBef>
              <a:buNone/>
              <a:defRPr/>
            </a:pPr>
            <a:endParaRPr lang="en-US" dirty="0"/>
          </a:p>
          <a:p>
            <a:pPr>
              <a:spcBef>
                <a:spcPts val="0"/>
              </a:spcBef>
              <a:defRPr/>
            </a:pPr>
            <a:r>
              <a:rPr lang="en-US" sz="2800" dirty="0"/>
              <a:t>Critical </a:t>
            </a:r>
            <a:r>
              <a:rPr lang="en-US" sz="2800" dirty="0" smtClean="0"/>
              <a:t>Loads calculations  </a:t>
            </a:r>
            <a:endParaRPr lang="en-US" sz="2800" dirty="0"/>
          </a:p>
          <a:p>
            <a:pPr>
              <a:spcBef>
                <a:spcPts val="0"/>
              </a:spcBef>
              <a:defRPr/>
            </a:pPr>
            <a:r>
              <a:rPr lang="en-US" sz="2800" dirty="0"/>
              <a:t>Air quality </a:t>
            </a:r>
            <a:r>
              <a:rPr lang="en-US" sz="2800" dirty="0" smtClean="0"/>
              <a:t>modeling</a:t>
            </a:r>
            <a:endParaRPr lang="en-US" sz="2800" dirty="0"/>
          </a:p>
          <a:p>
            <a:pPr>
              <a:spcBef>
                <a:spcPts val="0"/>
              </a:spcBef>
              <a:defRPr/>
            </a:pPr>
            <a:r>
              <a:rPr lang="en-US" sz="2800" dirty="0" smtClean="0"/>
              <a:t>Marine applications </a:t>
            </a:r>
            <a:endParaRPr lang="en-US" sz="2800" dirty="0"/>
          </a:p>
          <a:p>
            <a:pPr>
              <a:spcBef>
                <a:spcPts val="0"/>
              </a:spcBef>
              <a:defRPr/>
            </a:pPr>
            <a:r>
              <a:rPr lang="en-US" sz="2800" dirty="0" smtClean="0"/>
              <a:t>Applications to terrestrial ecosystems</a:t>
            </a:r>
            <a:endParaRPr lang="en-US" sz="2800"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4</a:t>
            </a:fld>
            <a:endParaRPr lang="en-US" dirty="0"/>
          </a:p>
        </p:txBody>
      </p:sp>
    </p:spTree>
    <p:extLst>
      <p:ext uri="{BB962C8B-B14F-4D97-AF65-F5344CB8AC3E}">
        <p14:creationId xmlns:p14="http://schemas.microsoft.com/office/powerpoint/2010/main" val="147666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kern="0" dirty="0" smtClean="0"/>
              <a:t>2004 Manual </a:t>
            </a:r>
            <a:r>
              <a:rPr lang="en-US" kern="0" dirty="0"/>
              <a:t>for the </a:t>
            </a:r>
            <a:br>
              <a:rPr lang="en-US" kern="0" dirty="0"/>
            </a:br>
            <a:r>
              <a:rPr lang="en-US" kern="0" dirty="0"/>
              <a:t>GAW Precipitation Chemistry </a:t>
            </a:r>
            <a:r>
              <a:rPr lang="en-US" kern="0" dirty="0" err="1"/>
              <a:t>Programme</a:t>
            </a:r>
            <a:r>
              <a:rPr lang="en-US" kern="0" dirty="0"/>
              <a:t/>
            </a:r>
            <a:br>
              <a:rPr lang="en-US" kern="0" dirty="0"/>
            </a:b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5</a:t>
            </a:fld>
            <a:endParaRPr lang="en-US" dirty="0"/>
          </a:p>
        </p:txBody>
      </p:sp>
      <p:sp>
        <p:nvSpPr>
          <p:cNvPr id="6" name="Rectangle 3"/>
          <p:cNvSpPr txBox="1">
            <a:spLocks noRot="1" noChangeArrowheads="1"/>
          </p:cNvSpPr>
          <p:nvPr/>
        </p:nvSpPr>
        <p:spPr>
          <a:xfrm>
            <a:off x="323528" y="1600200"/>
            <a:ext cx="8540750" cy="40417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Clr>
                <a:schemeClr val="bg1"/>
              </a:buClr>
              <a:buFont typeface="Wingdings" pitchFamily="2" charset="2"/>
              <a:buAutoNum type="arabicPeriod"/>
            </a:pPr>
            <a:r>
              <a:rPr lang="en-US" sz="2000" dirty="0" smtClean="0"/>
              <a:t>Introduction</a:t>
            </a:r>
          </a:p>
          <a:p>
            <a:pPr marL="609600" indent="-609600">
              <a:buClr>
                <a:schemeClr val="bg1"/>
              </a:buClr>
              <a:buFont typeface="Wingdings" pitchFamily="2" charset="2"/>
              <a:buAutoNum type="arabicPeriod"/>
            </a:pPr>
            <a:r>
              <a:rPr lang="en-US" sz="2000" dirty="0" smtClean="0"/>
              <a:t>Siting</a:t>
            </a:r>
          </a:p>
          <a:p>
            <a:pPr marL="609600" indent="-609600">
              <a:buClr>
                <a:schemeClr val="bg1"/>
              </a:buClr>
              <a:buFont typeface="Wingdings" pitchFamily="2" charset="2"/>
              <a:buAutoNum type="arabicPeriod" startAt="3"/>
            </a:pPr>
            <a:r>
              <a:rPr lang="en-US" sz="2000" dirty="0" smtClean="0"/>
              <a:t>Field Protocols</a:t>
            </a:r>
          </a:p>
          <a:p>
            <a:pPr marL="609600" indent="-609600">
              <a:buClr>
                <a:schemeClr val="bg1"/>
              </a:buClr>
              <a:buFont typeface="Wingdings" pitchFamily="2" charset="2"/>
              <a:buAutoNum type="arabicPeriod" startAt="3"/>
            </a:pPr>
            <a:r>
              <a:rPr lang="en-US" sz="2000" dirty="0" smtClean="0"/>
              <a:t>Laboratory Operations</a:t>
            </a:r>
          </a:p>
          <a:p>
            <a:pPr marL="609600" indent="-609600">
              <a:buClr>
                <a:schemeClr val="bg1"/>
              </a:buClr>
              <a:buFont typeface="Wingdings" pitchFamily="2" charset="2"/>
              <a:buAutoNum type="arabicPeriod" startAt="3"/>
            </a:pPr>
            <a:r>
              <a:rPr lang="en-US" sz="2000" dirty="0" smtClean="0"/>
              <a:t>Data Management</a:t>
            </a:r>
          </a:p>
          <a:p>
            <a:pPr marL="609600" indent="-609600">
              <a:buClr>
                <a:schemeClr val="bg1"/>
              </a:buClr>
              <a:buFont typeface="Wingdings" pitchFamily="2" charset="2"/>
              <a:buAutoNum type="arabicPeriod" startAt="3"/>
            </a:pPr>
            <a:r>
              <a:rPr lang="en-US" sz="2000" dirty="0" smtClean="0"/>
              <a:t>Quality Control and Quality Assurance</a:t>
            </a:r>
          </a:p>
          <a:p>
            <a:pPr marL="609600" indent="-609600">
              <a:buClr>
                <a:schemeClr val="bg1"/>
              </a:buClr>
              <a:buFont typeface="Wingdings" pitchFamily="2" charset="2"/>
              <a:buAutoNum type="arabicPeriod" startAt="3"/>
            </a:pPr>
            <a:r>
              <a:rPr lang="en-US" sz="2000" dirty="0" smtClean="0"/>
              <a:t>Establishment of Data Quality Objectives</a:t>
            </a:r>
          </a:p>
          <a:p>
            <a:pPr marL="609600" indent="-609600">
              <a:buClr>
                <a:schemeClr val="bg1"/>
              </a:buClr>
              <a:buFont typeface="Wingdings" pitchFamily="2" charset="2"/>
              <a:buAutoNum type="arabicPeriod" startAt="3"/>
            </a:pPr>
            <a:r>
              <a:rPr lang="en-US" sz="2000" dirty="0" smtClean="0"/>
              <a:t>Guidelines for Data Submission</a:t>
            </a:r>
          </a:p>
          <a:p>
            <a:pPr marL="609600" indent="-609600">
              <a:buClr>
                <a:schemeClr val="bg1"/>
              </a:buClr>
              <a:buFont typeface="Wingdings" pitchFamily="2" charset="2"/>
              <a:buAutoNum type="arabicPeriod" startAt="3"/>
            </a:pPr>
            <a:r>
              <a:rPr lang="en-US" sz="2000" dirty="0" smtClean="0"/>
              <a:t>Algorithm for Sea Salt Corrections</a:t>
            </a:r>
          </a:p>
          <a:p>
            <a:pPr marL="1752600" lvl="3" indent="-381000">
              <a:lnSpc>
                <a:spcPct val="90000"/>
              </a:lnSpc>
            </a:pPr>
            <a:endParaRPr lang="en-US" sz="1800" dirty="0" smtClean="0"/>
          </a:p>
          <a:p>
            <a:pPr marL="57150" indent="0">
              <a:lnSpc>
                <a:spcPct val="90000"/>
              </a:lnSpc>
              <a:buNone/>
            </a:pPr>
            <a:r>
              <a:rPr lang="en-US" sz="2400" dirty="0" smtClean="0">
                <a:solidFill>
                  <a:srgbClr val="92D050"/>
                </a:solidFill>
              </a:rPr>
              <a:t>2</a:t>
            </a:r>
            <a:r>
              <a:rPr lang="en-US" sz="2400" baseline="30000" dirty="0" smtClean="0">
                <a:solidFill>
                  <a:srgbClr val="92D050"/>
                </a:solidFill>
              </a:rPr>
              <a:t>nd</a:t>
            </a:r>
            <a:r>
              <a:rPr lang="en-US" sz="2400" dirty="0" smtClean="0">
                <a:solidFill>
                  <a:srgbClr val="92D050"/>
                </a:solidFill>
              </a:rPr>
              <a:t> edition to be published later this year</a:t>
            </a:r>
          </a:p>
          <a:p>
            <a:pPr marL="990600" lvl="1" indent="-533400">
              <a:lnSpc>
                <a:spcPct val="90000"/>
              </a:lnSpc>
            </a:pPr>
            <a:endParaRPr lang="en-US" sz="2400" dirty="0" smtClean="0"/>
          </a:p>
          <a:p>
            <a:pPr marL="990600" lvl="1" indent="-533400">
              <a:lnSpc>
                <a:spcPct val="90000"/>
              </a:lnSpc>
            </a:pPr>
            <a:endParaRPr lang="en-US" sz="2400" dirty="0" smtClean="0"/>
          </a:p>
          <a:p>
            <a:pPr marL="990600" lvl="1" indent="-533400">
              <a:lnSpc>
                <a:spcPct val="90000"/>
              </a:lnSpc>
            </a:pPr>
            <a:endParaRPr lang="en-US" sz="2400" dirty="0" smtClean="0"/>
          </a:p>
          <a:p>
            <a:pPr marL="990600" lvl="1" indent="-533400">
              <a:lnSpc>
                <a:spcPct val="90000"/>
              </a:lnSpc>
            </a:pPr>
            <a:endParaRPr lang="en-US" sz="2400" dirty="0" smtClean="0"/>
          </a:p>
          <a:p>
            <a:pPr marL="990600" lvl="1" indent="-533400">
              <a:lnSpc>
                <a:spcPct val="90000"/>
              </a:lnSpc>
            </a:pPr>
            <a:endParaRPr lang="en-US" sz="2400" dirty="0" smtClean="0"/>
          </a:p>
          <a:p>
            <a:pPr marL="990600" lvl="1" indent="-533400">
              <a:lnSpc>
                <a:spcPct val="90000"/>
              </a:lnSpc>
            </a:pPr>
            <a:endParaRPr lang="en-US" sz="2400" dirty="0"/>
          </a:p>
        </p:txBody>
      </p:sp>
      <p:pic>
        <p:nvPicPr>
          <p:cNvPr id="7" name="Picture 6" descr="GAW Manual Cover"/>
          <p:cNvPicPr>
            <a:picLocks noChangeAspect="1" noChangeArrowheads="1"/>
          </p:cNvPicPr>
          <p:nvPr/>
        </p:nvPicPr>
        <p:blipFill>
          <a:blip r:embed="rId3" cstate="print"/>
          <a:srcRect/>
          <a:stretch>
            <a:fillRect/>
          </a:stretch>
        </p:blipFill>
        <p:spPr bwMode="auto">
          <a:xfrm>
            <a:off x="5791200" y="1525587"/>
            <a:ext cx="2840038" cy="4191000"/>
          </a:xfrm>
          <a:prstGeom prst="rect">
            <a:avLst/>
          </a:prstGeom>
          <a:noFill/>
          <a:ln w="19050">
            <a:solidFill>
              <a:schemeClr val="accent4">
                <a:lumMod val="40000"/>
                <a:lumOff val="60000"/>
              </a:schemeClr>
            </a:solidFill>
          </a:ln>
        </p:spPr>
      </p:pic>
    </p:spTree>
    <p:extLst>
      <p:ext uri="{BB962C8B-B14F-4D97-AF65-F5344CB8AC3E}">
        <p14:creationId xmlns:p14="http://schemas.microsoft.com/office/powerpoint/2010/main" val="216971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6</a:t>
            </a:fld>
            <a:endParaRPr lang="en-US" dirty="0"/>
          </a:p>
        </p:txBody>
      </p:sp>
      <p:pic>
        <p:nvPicPr>
          <p:cNvPr id="8" name="Picture 7" descr="050-qasac-html.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9136621" cy="64008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00400"/>
            <a:ext cx="443992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14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4640" y="1828800"/>
            <a:ext cx="2346960" cy="150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7</a:t>
            </a:fld>
            <a:endParaRPr lang="en-US" dirty="0"/>
          </a:p>
        </p:txBody>
      </p:sp>
      <p:pic>
        <p:nvPicPr>
          <p:cNvPr id="7" name="Picture 6" descr="150-wdcpc-lab-jf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488" y="228600"/>
            <a:ext cx="6970834" cy="6288551"/>
          </a:xfrm>
          <a:prstGeom prst="rect">
            <a:avLst/>
          </a:prstGeom>
        </p:spPr>
      </p:pic>
      <p:sp>
        <p:nvSpPr>
          <p:cNvPr id="9" name="TextBox 8"/>
          <p:cNvSpPr txBox="1"/>
          <p:nvPr/>
        </p:nvSpPr>
        <p:spPr>
          <a:xfrm>
            <a:off x="2667000" y="4114800"/>
            <a:ext cx="3627964" cy="2123658"/>
          </a:xfrm>
          <a:prstGeom prst="rect">
            <a:avLst/>
          </a:prstGeom>
          <a:solidFill>
            <a:schemeClr val="accent1">
              <a:lumMod val="50000"/>
            </a:schemeClr>
          </a:solidFill>
        </p:spPr>
        <p:txBody>
          <a:bodyPr wrap="square" rtlCol="0">
            <a:spAutoFit/>
          </a:bodyPr>
          <a:lstStyle/>
          <a:p>
            <a:pPr fontAlgn="auto">
              <a:spcBef>
                <a:spcPts val="0"/>
              </a:spcBef>
              <a:spcAft>
                <a:spcPts val="0"/>
              </a:spcAft>
            </a:pPr>
            <a:r>
              <a:rPr kumimoji="0" lang="en-US" sz="2400" dirty="0" smtClean="0">
                <a:solidFill>
                  <a:schemeClr val="bg1"/>
                </a:solidFill>
                <a:latin typeface="Calibri"/>
                <a:ea typeface="+mn-ea"/>
                <a:cs typeface="+mn-cs"/>
              </a:rPr>
              <a:t>Laboratory Information</a:t>
            </a:r>
          </a:p>
          <a:p>
            <a:pPr fontAlgn="auto">
              <a:spcBef>
                <a:spcPts val="0"/>
              </a:spcBef>
              <a:spcAft>
                <a:spcPts val="0"/>
              </a:spcAft>
            </a:pPr>
            <a:endParaRPr kumimoji="0" lang="en-US" dirty="0" smtClean="0">
              <a:solidFill>
                <a:srgbClr val="FFC000"/>
              </a:solidFill>
              <a:latin typeface="Calibri"/>
              <a:ea typeface="+mn-ea"/>
              <a:cs typeface="+mn-cs"/>
            </a:endParaRPr>
          </a:p>
          <a:p>
            <a:pPr marL="285750" indent="-285750" fontAlgn="auto">
              <a:spcBef>
                <a:spcPts val="0"/>
              </a:spcBef>
              <a:spcAft>
                <a:spcPts val="0"/>
              </a:spcAft>
              <a:buFont typeface="Wingdings"/>
              <a:buChar char="Ø"/>
            </a:pPr>
            <a:r>
              <a:rPr kumimoji="0" lang="en-US" dirty="0" smtClean="0">
                <a:solidFill>
                  <a:srgbClr val="FFC000"/>
                </a:solidFill>
                <a:latin typeface="Calibri"/>
                <a:ea typeface="+mn-ea"/>
                <a:cs typeface="+mn-cs"/>
              </a:rPr>
              <a:t>Lab Website link</a:t>
            </a:r>
          </a:p>
          <a:p>
            <a:pPr fontAlgn="auto">
              <a:spcBef>
                <a:spcPts val="0"/>
              </a:spcBef>
              <a:spcAft>
                <a:spcPts val="0"/>
              </a:spcAft>
            </a:pPr>
            <a:endParaRPr kumimoji="0" lang="en-US" dirty="0" smtClean="0">
              <a:solidFill>
                <a:srgbClr val="FFC000"/>
              </a:solidFill>
              <a:latin typeface="Calibri"/>
              <a:ea typeface="+mn-ea"/>
              <a:cs typeface="+mn-cs"/>
            </a:endParaRPr>
          </a:p>
          <a:p>
            <a:pPr marL="285750" indent="-285750" fontAlgn="auto">
              <a:spcBef>
                <a:spcPts val="0"/>
              </a:spcBef>
              <a:spcAft>
                <a:spcPts val="0"/>
              </a:spcAft>
              <a:buFont typeface="Wingdings"/>
              <a:buChar char="Ø"/>
            </a:pPr>
            <a:r>
              <a:rPr kumimoji="0" lang="en-US" dirty="0" smtClean="0">
                <a:solidFill>
                  <a:srgbClr val="92D050"/>
                </a:solidFill>
                <a:latin typeface="Calibri"/>
                <a:ea typeface="+mn-ea"/>
                <a:cs typeface="+mn-cs"/>
              </a:rPr>
              <a:t>List of stations served by the lab</a:t>
            </a:r>
          </a:p>
          <a:p>
            <a:pPr marL="285750" indent="-285750" fontAlgn="auto">
              <a:spcBef>
                <a:spcPts val="0"/>
              </a:spcBef>
              <a:spcAft>
                <a:spcPts val="0"/>
              </a:spcAft>
              <a:buFont typeface="Wingdings"/>
              <a:buChar char="Ø"/>
            </a:pPr>
            <a:endParaRPr kumimoji="0" lang="en-US" dirty="0" smtClean="0">
              <a:solidFill>
                <a:srgbClr val="FF0000"/>
              </a:solidFill>
              <a:latin typeface="Calibri"/>
              <a:ea typeface="+mn-ea"/>
              <a:cs typeface="+mn-cs"/>
            </a:endParaRPr>
          </a:p>
          <a:p>
            <a:pPr marL="285750" indent="-285750" fontAlgn="auto">
              <a:spcBef>
                <a:spcPts val="0"/>
              </a:spcBef>
              <a:spcAft>
                <a:spcPts val="0"/>
              </a:spcAft>
              <a:buFont typeface="Wingdings"/>
              <a:buChar char="Ø"/>
            </a:pPr>
            <a:r>
              <a:rPr kumimoji="0" lang="en-US" dirty="0" smtClean="0">
                <a:solidFill>
                  <a:srgbClr val="4BACC6">
                    <a:lumMod val="60000"/>
                    <a:lumOff val="40000"/>
                  </a:srgbClr>
                </a:solidFill>
                <a:latin typeface="Calibri"/>
                <a:ea typeface="+mn-ea"/>
                <a:cs typeface="+mn-cs"/>
              </a:rPr>
              <a:t>Link to Ring Diagrams for lab</a:t>
            </a:r>
            <a:endParaRPr kumimoji="0" lang="en-US" dirty="0">
              <a:solidFill>
                <a:srgbClr val="4BACC6">
                  <a:lumMod val="60000"/>
                  <a:lumOff val="40000"/>
                </a:srgbClr>
              </a:solidFill>
              <a:latin typeface="Calibri"/>
              <a:ea typeface="+mn-ea"/>
              <a:cs typeface="+mn-cs"/>
            </a:endParaRPr>
          </a:p>
        </p:txBody>
      </p:sp>
      <p:sp>
        <p:nvSpPr>
          <p:cNvPr id="2" name="Rectangle 1"/>
          <p:cNvSpPr/>
          <p:nvPr/>
        </p:nvSpPr>
        <p:spPr>
          <a:xfrm>
            <a:off x="1055136" y="4114800"/>
            <a:ext cx="13716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04900" y="4495800"/>
            <a:ext cx="1371600" cy="141467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2" name="Rectangle 11"/>
          <p:cNvSpPr/>
          <p:nvPr/>
        </p:nvSpPr>
        <p:spPr>
          <a:xfrm>
            <a:off x="1066800" y="6029741"/>
            <a:ext cx="1447800" cy="2948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us 3"/>
          <p:cNvSpPr>
            <a:spLocks noChangeAspect="1"/>
          </p:cNvSpPr>
          <p:nvPr/>
        </p:nvSpPr>
        <p:spPr>
          <a:xfrm>
            <a:off x="6019801" y="1905001"/>
            <a:ext cx="548640" cy="54381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629584"/>
            <a:ext cx="701041" cy="70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644640" y="1992241"/>
            <a:ext cx="2346960" cy="369332"/>
          </a:xfrm>
          <a:prstGeom prst="rect">
            <a:avLst/>
          </a:prstGeom>
          <a:solidFill>
            <a:schemeClr val="bg1"/>
          </a:solidFill>
        </p:spPr>
        <p:txBody>
          <a:bodyPr wrap="square" rtlCol="0">
            <a:spAutoFit/>
          </a:bodyPr>
          <a:lstStyle/>
          <a:p>
            <a:r>
              <a:rPr lang="en-US" dirty="0" smtClean="0"/>
              <a:t>Measurement</a:t>
            </a:r>
            <a:r>
              <a:rPr lang="en-US" dirty="0" smtClean="0">
                <a:solidFill>
                  <a:schemeClr val="bg1"/>
                </a:solidFill>
              </a:rPr>
              <a:t>  </a:t>
            </a:r>
            <a:r>
              <a:rPr lang="en-US" dirty="0" smtClean="0"/>
              <a:t>Station</a:t>
            </a:r>
            <a:endParaRPr lang="en-US" dirty="0" smtClean="0">
              <a:solidFill>
                <a:schemeClr val="bg1"/>
              </a:solidFill>
            </a:endParaRPr>
          </a:p>
        </p:txBody>
      </p:sp>
      <p:sp>
        <p:nvSpPr>
          <p:cNvPr id="13" name="TextBox 12"/>
          <p:cNvSpPr txBox="1"/>
          <p:nvPr/>
        </p:nvSpPr>
        <p:spPr>
          <a:xfrm>
            <a:off x="6644640" y="2872233"/>
            <a:ext cx="2346960" cy="369332"/>
          </a:xfrm>
          <a:prstGeom prst="rect">
            <a:avLst/>
          </a:prstGeom>
          <a:solidFill>
            <a:schemeClr val="bg1"/>
          </a:solidFill>
        </p:spPr>
        <p:txBody>
          <a:bodyPr wrap="square" rtlCol="0">
            <a:spAutoFit/>
          </a:bodyPr>
          <a:lstStyle/>
          <a:p>
            <a:r>
              <a:rPr lang="en-US" dirty="0" smtClean="0"/>
              <a:t>Analytical Laboratory</a:t>
            </a:r>
            <a:endParaRPr lang="en-US" dirty="0" smtClean="0">
              <a:solidFill>
                <a:schemeClr val="bg1"/>
              </a:solidFill>
            </a:endParaRPr>
          </a:p>
        </p:txBody>
      </p:sp>
    </p:spTree>
    <p:extLst>
      <p:ext uri="{BB962C8B-B14F-4D97-AF65-F5344CB8AC3E}">
        <p14:creationId xmlns:p14="http://schemas.microsoft.com/office/powerpoint/2010/main" val="3246506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8</a:t>
            </a:fld>
            <a:endParaRPr lang="en-US" dirty="0"/>
          </a:p>
        </p:txBody>
      </p:sp>
      <p:grpSp>
        <p:nvGrpSpPr>
          <p:cNvPr id="4" name="Group 3"/>
          <p:cNvGrpSpPr/>
          <p:nvPr/>
        </p:nvGrpSpPr>
        <p:grpSpPr>
          <a:xfrm>
            <a:off x="237665" y="838200"/>
            <a:ext cx="8585139" cy="5336977"/>
            <a:chOff x="237665" y="762000"/>
            <a:chExt cx="8585139" cy="5336977"/>
          </a:xfrm>
        </p:grpSpPr>
        <p:sp>
          <p:nvSpPr>
            <p:cNvPr id="7" name="TextBox 3"/>
            <p:cNvSpPr txBox="1">
              <a:spLocks noChangeArrowheads="1"/>
            </p:cNvSpPr>
            <p:nvPr/>
          </p:nvSpPr>
          <p:spPr bwMode="auto">
            <a:xfrm>
              <a:off x="258447" y="762000"/>
              <a:ext cx="49688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dirty="0">
                  <a:solidFill>
                    <a:schemeClr val="bg1"/>
                  </a:solidFill>
                  <a:latin typeface="+mn-lt"/>
                </a:rPr>
                <a:t>A Global Assessment </a:t>
              </a:r>
            </a:p>
            <a:p>
              <a:pPr algn="ctr" eaLnBrk="1" hangingPunct="1">
                <a:spcBef>
                  <a:spcPct val="0"/>
                </a:spcBef>
                <a:buClrTx/>
                <a:buSzTx/>
                <a:buFontTx/>
                <a:buNone/>
              </a:pPr>
              <a:r>
                <a:rPr lang="en-CA" altLang="en-US" dirty="0">
                  <a:solidFill>
                    <a:schemeClr val="bg1"/>
                  </a:solidFill>
                  <a:latin typeface="+mn-lt"/>
                </a:rPr>
                <a:t>of </a:t>
              </a:r>
            </a:p>
            <a:p>
              <a:pPr algn="ctr" eaLnBrk="1" hangingPunct="1">
                <a:spcBef>
                  <a:spcPct val="0"/>
                </a:spcBef>
                <a:buClrTx/>
                <a:buSzTx/>
                <a:buFontTx/>
                <a:buNone/>
              </a:pPr>
              <a:r>
                <a:rPr lang="en-CA" altLang="en-US" dirty="0">
                  <a:solidFill>
                    <a:schemeClr val="bg1"/>
                  </a:solidFill>
                  <a:latin typeface="+mn-lt"/>
                </a:rPr>
                <a:t>Precipitation Chemistry and Deposition of Sulfur, Nitrogen, Sea Salt, Base Cations, Organic Acids, Acidity and pH, and Phosphorus</a:t>
              </a:r>
              <a:endParaRPr lang="en-US" altLang="en-US" dirty="0">
                <a:solidFill>
                  <a:schemeClr val="bg1"/>
                </a:solidFill>
                <a:latin typeface="+mn-lt"/>
              </a:endParaRPr>
            </a:p>
          </p:txBody>
        </p:sp>
        <p:sp>
          <p:nvSpPr>
            <p:cNvPr id="8" name="TextBox 4"/>
            <p:cNvSpPr txBox="1">
              <a:spLocks noChangeArrowheads="1"/>
            </p:cNvSpPr>
            <p:nvPr/>
          </p:nvSpPr>
          <p:spPr bwMode="auto">
            <a:xfrm>
              <a:off x="366396" y="3276600"/>
              <a:ext cx="4752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800" b="1" dirty="0">
                  <a:solidFill>
                    <a:schemeClr val="bg1"/>
                  </a:solidFill>
                  <a:latin typeface="+mn-lt"/>
                </a:rPr>
                <a:t>R. Vet</a:t>
              </a:r>
              <a:r>
                <a:rPr lang="en-CA" altLang="en-US" sz="1800" dirty="0">
                  <a:solidFill>
                    <a:schemeClr val="bg1"/>
                  </a:solidFill>
                  <a:latin typeface="+mn-lt"/>
                </a:rPr>
                <a:t>, </a:t>
              </a:r>
              <a:r>
                <a:rPr lang="en-CA" altLang="en-US" sz="1800" b="1" dirty="0">
                  <a:solidFill>
                    <a:schemeClr val="bg1"/>
                  </a:solidFill>
                  <a:latin typeface="+mn-lt"/>
                </a:rPr>
                <a:t>R. Artz</a:t>
              </a:r>
              <a:r>
                <a:rPr lang="en-CA" altLang="en-US" sz="1800" dirty="0">
                  <a:solidFill>
                    <a:schemeClr val="bg1"/>
                  </a:solidFill>
                  <a:latin typeface="+mn-lt"/>
                </a:rPr>
                <a:t>, </a:t>
              </a:r>
              <a:r>
                <a:rPr lang="en-CA" altLang="en-US" sz="1800" b="1" dirty="0">
                  <a:solidFill>
                    <a:schemeClr val="bg1"/>
                  </a:solidFill>
                  <a:latin typeface="+mn-lt"/>
                </a:rPr>
                <a:t>S. Carou</a:t>
              </a:r>
              <a:r>
                <a:rPr lang="en-CA" altLang="en-US" sz="1800" dirty="0">
                  <a:solidFill>
                    <a:schemeClr val="bg1"/>
                  </a:solidFill>
                  <a:latin typeface="+mn-lt"/>
                </a:rPr>
                <a:t>, </a:t>
              </a:r>
              <a:r>
                <a:rPr lang="en-CA" altLang="en-US" sz="1800" b="1" dirty="0">
                  <a:solidFill>
                    <a:schemeClr val="bg1"/>
                  </a:solidFill>
                  <a:latin typeface="+mn-lt"/>
                </a:rPr>
                <a:t>M. Shaw</a:t>
              </a:r>
              <a:r>
                <a:rPr lang="en-CA" altLang="en-US" sz="1800" dirty="0">
                  <a:solidFill>
                    <a:schemeClr val="bg1"/>
                  </a:solidFill>
                  <a:latin typeface="+mn-lt"/>
                </a:rPr>
                <a:t>, </a:t>
              </a:r>
              <a:r>
                <a:rPr lang="en-CA" altLang="en-US" sz="1800" b="1" dirty="0">
                  <a:solidFill>
                    <a:schemeClr val="bg1"/>
                  </a:solidFill>
                  <a:latin typeface="+mn-lt"/>
                </a:rPr>
                <a:t>C.-U. Ro</a:t>
              </a:r>
              <a:r>
                <a:rPr lang="en-CA" altLang="en-US" sz="1800" dirty="0">
                  <a:solidFill>
                    <a:schemeClr val="bg1"/>
                  </a:solidFill>
                  <a:latin typeface="+mn-lt"/>
                </a:rPr>
                <a:t>, </a:t>
              </a:r>
              <a:r>
                <a:rPr lang="en-CA" altLang="en-US" sz="1800" dirty="0" smtClean="0">
                  <a:solidFill>
                    <a:schemeClr val="bg1"/>
                  </a:solidFill>
                  <a:latin typeface="+mn-lt"/>
                </a:rPr>
                <a:t/>
              </a:r>
              <a:br>
                <a:rPr lang="en-CA" altLang="en-US" sz="1800" dirty="0" smtClean="0">
                  <a:solidFill>
                    <a:schemeClr val="bg1"/>
                  </a:solidFill>
                  <a:latin typeface="+mn-lt"/>
                </a:rPr>
              </a:br>
              <a:r>
                <a:rPr lang="en-CA" altLang="en-US" sz="1800" dirty="0" smtClean="0">
                  <a:solidFill>
                    <a:schemeClr val="bg1"/>
                  </a:solidFill>
                  <a:latin typeface="+mn-lt"/>
                </a:rPr>
                <a:t>W</a:t>
              </a:r>
              <a:r>
                <a:rPr lang="en-CA" altLang="en-US" sz="1800" dirty="0">
                  <a:solidFill>
                    <a:schemeClr val="bg1"/>
                  </a:solidFill>
                  <a:latin typeface="+mn-lt"/>
                </a:rPr>
                <a:t>. Aas, A. Baker, </a:t>
              </a:r>
              <a:r>
                <a:rPr lang="en-CA" altLang="en-US" sz="1800" b="1" dirty="0">
                  <a:solidFill>
                    <a:schemeClr val="bg1"/>
                  </a:solidFill>
                  <a:latin typeface="+mn-lt"/>
                </a:rPr>
                <a:t>V. Bowersox</a:t>
              </a:r>
              <a:r>
                <a:rPr lang="en-CA" altLang="en-US" sz="1800" dirty="0">
                  <a:solidFill>
                    <a:schemeClr val="bg1"/>
                  </a:solidFill>
                  <a:latin typeface="+mn-lt"/>
                </a:rPr>
                <a:t>, F. Dentener, </a:t>
              </a:r>
              <a:r>
                <a:rPr lang="en-CA" altLang="en-US" sz="1800" dirty="0" smtClean="0">
                  <a:solidFill>
                    <a:schemeClr val="bg1"/>
                  </a:solidFill>
                  <a:latin typeface="+mn-lt"/>
                </a:rPr>
                <a:t/>
              </a:r>
              <a:br>
                <a:rPr lang="en-CA" altLang="en-US" sz="1800" dirty="0" smtClean="0">
                  <a:solidFill>
                    <a:schemeClr val="bg1"/>
                  </a:solidFill>
                  <a:latin typeface="+mn-lt"/>
                </a:rPr>
              </a:br>
              <a:r>
                <a:rPr lang="en-CA" altLang="en-US" sz="1800" dirty="0" smtClean="0">
                  <a:solidFill>
                    <a:schemeClr val="bg1"/>
                  </a:solidFill>
                  <a:latin typeface="+mn-lt"/>
                </a:rPr>
                <a:t>C</a:t>
              </a:r>
              <a:r>
                <a:rPr lang="en-CA" altLang="en-US" sz="1800" dirty="0">
                  <a:solidFill>
                    <a:schemeClr val="bg1"/>
                  </a:solidFill>
                  <a:latin typeface="+mn-lt"/>
                </a:rPr>
                <a:t>. Galy-Lacaux, A. Hou, J. </a:t>
              </a:r>
              <a:r>
                <a:rPr lang="en-CA" altLang="en-US" sz="1800" dirty="0" err="1">
                  <a:solidFill>
                    <a:schemeClr val="bg1"/>
                  </a:solidFill>
                  <a:latin typeface="+mn-lt"/>
                </a:rPr>
                <a:t>Pienaar</a:t>
              </a:r>
              <a:r>
                <a:rPr lang="en-CA" altLang="en-US" sz="1800" dirty="0">
                  <a:solidFill>
                    <a:schemeClr val="bg1"/>
                  </a:solidFill>
                  <a:latin typeface="+mn-lt"/>
                </a:rPr>
                <a:t>, R. Gillett, </a:t>
              </a:r>
              <a:r>
                <a:rPr lang="en-CA" altLang="en-US" sz="1800" dirty="0" smtClean="0">
                  <a:solidFill>
                    <a:schemeClr val="bg1"/>
                  </a:solidFill>
                  <a:latin typeface="+mn-lt"/>
                </a:rPr>
                <a:t/>
              </a:r>
              <a:br>
                <a:rPr lang="en-CA" altLang="en-US" sz="1800" dirty="0" smtClean="0">
                  <a:solidFill>
                    <a:schemeClr val="bg1"/>
                  </a:solidFill>
                  <a:latin typeface="+mn-lt"/>
                </a:rPr>
              </a:br>
              <a:r>
                <a:rPr lang="en-CA" altLang="en-US" sz="1800" dirty="0" smtClean="0">
                  <a:solidFill>
                    <a:schemeClr val="bg1"/>
                  </a:solidFill>
                  <a:latin typeface="+mn-lt"/>
                </a:rPr>
                <a:t>M</a:t>
              </a:r>
              <a:r>
                <a:rPr lang="en-CA" altLang="en-US" sz="1800" dirty="0">
                  <a:solidFill>
                    <a:schemeClr val="bg1"/>
                  </a:solidFill>
                  <a:latin typeface="+mn-lt"/>
                </a:rPr>
                <a:t>. C. </a:t>
              </a:r>
              <a:r>
                <a:rPr lang="en-CA" altLang="en-US" sz="1800" dirty="0" err="1">
                  <a:solidFill>
                    <a:schemeClr val="bg1"/>
                  </a:solidFill>
                  <a:latin typeface="+mn-lt"/>
                </a:rPr>
                <a:t>Forti</a:t>
              </a:r>
              <a:r>
                <a:rPr lang="en-CA" altLang="en-US" sz="1800" dirty="0">
                  <a:solidFill>
                    <a:schemeClr val="bg1"/>
                  </a:solidFill>
                  <a:latin typeface="+mn-lt"/>
                </a:rPr>
                <a:t>, S. Gromov, H. Hara, T. Khodzher, </a:t>
              </a:r>
              <a:r>
                <a:rPr lang="en-CA" altLang="en-US" sz="1800" dirty="0" smtClean="0">
                  <a:solidFill>
                    <a:schemeClr val="bg1"/>
                  </a:solidFill>
                  <a:latin typeface="+mn-lt"/>
                </a:rPr>
                <a:t/>
              </a:r>
              <a:br>
                <a:rPr lang="en-CA" altLang="en-US" sz="1800" dirty="0" smtClean="0">
                  <a:solidFill>
                    <a:schemeClr val="bg1"/>
                  </a:solidFill>
                  <a:latin typeface="+mn-lt"/>
                </a:rPr>
              </a:br>
              <a:r>
                <a:rPr lang="en-CA" altLang="en-US" sz="1800" dirty="0" smtClean="0">
                  <a:solidFill>
                    <a:schemeClr val="bg1"/>
                  </a:solidFill>
                  <a:latin typeface="+mn-lt"/>
                </a:rPr>
                <a:t>N</a:t>
              </a:r>
              <a:r>
                <a:rPr lang="en-CA" altLang="en-US" sz="1800" dirty="0">
                  <a:solidFill>
                    <a:schemeClr val="bg1"/>
                  </a:solidFill>
                  <a:latin typeface="+mn-lt"/>
                </a:rPr>
                <a:t>. </a:t>
              </a:r>
              <a:r>
                <a:rPr lang="en-CA" altLang="en-US" sz="1800" dirty="0" err="1">
                  <a:solidFill>
                    <a:schemeClr val="bg1"/>
                  </a:solidFill>
                  <a:latin typeface="+mn-lt"/>
                </a:rPr>
                <a:t>Mahowald</a:t>
              </a:r>
              <a:r>
                <a:rPr lang="en-CA" altLang="en-US" sz="1800" dirty="0">
                  <a:solidFill>
                    <a:schemeClr val="bg1"/>
                  </a:solidFill>
                  <a:latin typeface="+mn-lt"/>
                </a:rPr>
                <a:t>, S. </a:t>
              </a:r>
              <a:r>
                <a:rPr lang="en-CA" altLang="en-US" sz="1800" dirty="0" err="1">
                  <a:solidFill>
                    <a:schemeClr val="bg1"/>
                  </a:solidFill>
                  <a:latin typeface="+mn-lt"/>
                </a:rPr>
                <a:t>Nickovic</a:t>
              </a:r>
              <a:r>
                <a:rPr lang="en-CA" altLang="en-US" sz="1800" dirty="0">
                  <a:solidFill>
                    <a:schemeClr val="bg1"/>
                  </a:solidFill>
                  <a:latin typeface="+mn-lt"/>
                </a:rPr>
                <a:t>, P. Rao, N. Reid</a:t>
              </a:r>
              <a:endParaRPr lang="en-US" altLang="en-US" sz="1800" dirty="0">
                <a:solidFill>
                  <a:schemeClr val="bg1"/>
                </a:solidFill>
                <a:latin typeface="+mn-lt"/>
              </a:endParaRPr>
            </a:p>
          </p:txBody>
        </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46" y="1143000"/>
              <a:ext cx="3436458" cy="44041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7665" y="5791200"/>
              <a:ext cx="6329681" cy="307777"/>
            </a:xfrm>
            <a:prstGeom prst="rect">
              <a:avLst/>
            </a:prstGeom>
            <a:noFill/>
          </p:spPr>
          <p:txBody>
            <a:bodyPr wrap="none" rtlCol="0">
              <a:spAutoFit/>
            </a:bodyPr>
            <a:lstStyle/>
            <a:p>
              <a:r>
                <a:rPr lang="en-US" sz="1400" dirty="0" smtClean="0">
                  <a:solidFill>
                    <a:srgbClr val="92D050"/>
                  </a:solidFill>
                </a:rPr>
                <a:t>Open Access:   http</a:t>
              </a:r>
              <a:r>
                <a:rPr lang="en-US" sz="1400" dirty="0">
                  <a:solidFill>
                    <a:srgbClr val="92D050"/>
                  </a:solidFill>
                </a:rPr>
                <a:t>://</a:t>
              </a:r>
              <a:r>
                <a:rPr lang="en-US" sz="1400" dirty="0" smtClean="0">
                  <a:solidFill>
                    <a:srgbClr val="92D050"/>
                  </a:solidFill>
                </a:rPr>
                <a:t>www.sciencedirect.com/science/journal/13522310/93/supp/C</a:t>
              </a:r>
              <a:endParaRPr lang="en-US" sz="1400" dirty="0">
                <a:solidFill>
                  <a:srgbClr val="92D050"/>
                </a:solidFill>
              </a:endParaRPr>
            </a:p>
          </p:txBody>
        </p:sp>
      </p:grpSp>
      <p:sp>
        <p:nvSpPr>
          <p:cNvPr id="2" name="TextBox 1"/>
          <p:cNvSpPr txBox="1"/>
          <p:nvPr/>
        </p:nvSpPr>
        <p:spPr>
          <a:xfrm>
            <a:off x="278216" y="4900865"/>
            <a:ext cx="5108130" cy="646331"/>
          </a:xfrm>
          <a:prstGeom prst="rect">
            <a:avLst/>
          </a:prstGeom>
          <a:noFill/>
        </p:spPr>
        <p:txBody>
          <a:bodyPr wrap="none" rtlCol="0">
            <a:spAutoFit/>
          </a:bodyPr>
          <a:lstStyle/>
          <a:p>
            <a:r>
              <a:rPr lang="en-US" dirty="0" smtClean="0">
                <a:solidFill>
                  <a:schemeClr val="bg1"/>
                </a:solidFill>
              </a:rPr>
              <a:t>                         Published August, 2014</a:t>
            </a:r>
          </a:p>
          <a:p>
            <a:r>
              <a:rPr lang="en-US" dirty="0" smtClean="0">
                <a:solidFill>
                  <a:schemeClr val="bg1"/>
                </a:solidFill>
              </a:rPr>
              <a:t>Google Scholar Reports 52 Citations as of April, 2016</a:t>
            </a:r>
          </a:p>
        </p:txBody>
      </p:sp>
      <p:sp>
        <p:nvSpPr>
          <p:cNvPr id="3" name="TextBox 2"/>
          <p:cNvSpPr txBox="1"/>
          <p:nvPr/>
        </p:nvSpPr>
        <p:spPr>
          <a:xfrm>
            <a:off x="3786146" y="171570"/>
            <a:ext cx="3200400" cy="646331"/>
          </a:xfrm>
          <a:prstGeom prst="rect">
            <a:avLst/>
          </a:prstGeom>
          <a:noFill/>
        </p:spPr>
        <p:txBody>
          <a:bodyPr wrap="square" rtlCol="0">
            <a:spAutoFit/>
          </a:bodyPr>
          <a:lstStyle/>
          <a:p>
            <a:r>
              <a:rPr lang="en-US" sz="3600" dirty="0" smtClean="0">
                <a:solidFill>
                  <a:schemeClr val="bg1"/>
                </a:solidFill>
              </a:rPr>
              <a:t>Quality</a:t>
            </a:r>
          </a:p>
        </p:txBody>
      </p:sp>
    </p:spTree>
    <p:extLst>
      <p:ext uri="{BB962C8B-B14F-4D97-AF65-F5344CB8AC3E}">
        <p14:creationId xmlns:p14="http://schemas.microsoft.com/office/powerpoint/2010/main" val="3806768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9</a:t>
            </a:fld>
            <a:endParaRPr lang="en-US" dirty="0"/>
          </a:p>
        </p:txBody>
      </p:sp>
      <p:sp>
        <p:nvSpPr>
          <p:cNvPr id="4" name="Title 1"/>
          <p:cNvSpPr txBox="1">
            <a:spLocks/>
          </p:cNvSpPr>
          <p:nvPr/>
        </p:nvSpPr>
        <p:spPr>
          <a:xfrm>
            <a:off x="152401" y="381000"/>
            <a:ext cx="8810674" cy="1152525"/>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CA" altLang="en-US" sz="4000" dirty="0" smtClean="0"/>
              <a:t>Global </a:t>
            </a:r>
            <a:r>
              <a:rPr lang="en-CA" altLang="en-US" dirty="0" smtClean="0"/>
              <a:t>Assessment</a:t>
            </a:r>
            <a:r>
              <a:rPr lang="en-CA" altLang="en-US" sz="4000" dirty="0" smtClean="0"/>
              <a:t> - Background</a:t>
            </a:r>
            <a:endParaRPr lang="en-US" altLang="en-US" sz="4000" dirty="0" smtClean="0"/>
          </a:p>
        </p:txBody>
      </p:sp>
      <p:sp>
        <p:nvSpPr>
          <p:cNvPr id="7" name="Rectangle 3"/>
          <p:cNvSpPr txBox="1">
            <a:spLocks noChangeArrowheads="1"/>
          </p:cNvSpPr>
          <p:nvPr/>
        </p:nvSpPr>
        <p:spPr>
          <a:xfrm>
            <a:off x="685800" y="1371600"/>
            <a:ext cx="7991475" cy="3950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FontTx/>
              <a:buNone/>
            </a:pPr>
            <a:r>
              <a:rPr lang="en-US" altLang="en-US" sz="2800" dirty="0" smtClean="0">
                <a:solidFill>
                  <a:srgbClr val="92D050"/>
                </a:solidFill>
              </a:rPr>
              <a:t>Key Science Questions on Global and Regional Scales: </a:t>
            </a:r>
          </a:p>
          <a:p>
            <a:pPr marL="342900" lvl="1" indent="-342900">
              <a:spcBef>
                <a:spcPts val="1000"/>
              </a:spcBef>
              <a:spcAft>
                <a:spcPts val="800"/>
              </a:spcAft>
              <a:buFont typeface="Wingdings" panose="05000000000000000000" pitchFamily="2" charset="2"/>
              <a:buChar char="§"/>
            </a:pPr>
            <a:r>
              <a:rPr lang="en-US" altLang="en-US" sz="2000" dirty="0" smtClean="0"/>
              <a:t>What are the spatial patterns of major ions* in precipitation and wet, dry and </a:t>
            </a:r>
            <a:r>
              <a:rPr lang="en-US" altLang="en-US" sz="2000" dirty="0" err="1" smtClean="0"/>
              <a:t>wet+dry</a:t>
            </a:r>
            <a:r>
              <a:rPr lang="en-US" altLang="en-US" sz="2000" dirty="0" smtClean="0"/>
              <a:t> deposition on global and regional scales? </a:t>
            </a:r>
          </a:p>
          <a:p>
            <a:pPr marL="342900" lvl="1" indent="-342900">
              <a:spcBef>
                <a:spcPts val="800"/>
              </a:spcBef>
              <a:spcAft>
                <a:spcPts val="800"/>
              </a:spcAft>
              <a:buFont typeface="Wingdings" panose="05000000000000000000" pitchFamily="2" charset="2"/>
              <a:buChar char="§"/>
            </a:pPr>
            <a:r>
              <a:rPr lang="en-US" altLang="en-US" sz="2000" dirty="0" smtClean="0"/>
              <a:t>What changes occurred in wet deposition from 2000 to 2007 (and, where data are available, since 1990)?</a:t>
            </a:r>
          </a:p>
          <a:p>
            <a:pPr marL="342900" lvl="1" indent="-342900">
              <a:spcBef>
                <a:spcPts val="600"/>
              </a:spcBef>
              <a:buFont typeface="Wingdings" panose="05000000000000000000" pitchFamily="2" charset="2"/>
              <a:buChar char="§"/>
            </a:pPr>
            <a:r>
              <a:rPr lang="en-US" altLang="en-US" sz="2000" dirty="0" smtClean="0"/>
              <a:t>What are the major gaps, uncertainties and recommendations in global deposition monitoring?</a:t>
            </a:r>
          </a:p>
          <a:p>
            <a:pPr marL="273050" lvl="1" indent="-273050">
              <a:spcBef>
                <a:spcPts val="600"/>
              </a:spcBef>
              <a:buFont typeface="Arial" charset="0"/>
              <a:buChar char="•"/>
            </a:pPr>
            <a:endParaRPr lang="en-US" altLang="en-US" dirty="0" smtClean="0"/>
          </a:p>
          <a:p>
            <a:pPr marL="0" lvl="1" indent="0">
              <a:spcBef>
                <a:spcPts val="600"/>
              </a:spcBef>
              <a:buNone/>
            </a:pPr>
            <a:r>
              <a:rPr lang="en-US" altLang="en-US" dirty="0" smtClean="0"/>
              <a:t>* </a:t>
            </a:r>
            <a:r>
              <a:rPr lang="en-US" altLang="en-US" sz="2400" dirty="0" smtClean="0"/>
              <a:t>H, Ca, Mg, K, Na, NH</a:t>
            </a:r>
            <a:r>
              <a:rPr lang="en-US" altLang="en-US" sz="1800" dirty="0" smtClean="0"/>
              <a:t>4</a:t>
            </a:r>
            <a:r>
              <a:rPr lang="en-US" altLang="en-US" sz="2400" dirty="0" smtClean="0"/>
              <a:t> NO</a:t>
            </a:r>
            <a:r>
              <a:rPr lang="en-US" altLang="en-US" sz="1800" dirty="0" smtClean="0"/>
              <a:t>3</a:t>
            </a:r>
            <a:r>
              <a:rPr lang="en-US" altLang="en-US" sz="2400" dirty="0" smtClean="0"/>
              <a:t>, PO</a:t>
            </a:r>
            <a:r>
              <a:rPr lang="en-US" altLang="en-US" sz="1800" dirty="0" smtClean="0"/>
              <a:t>4</a:t>
            </a:r>
            <a:r>
              <a:rPr lang="en-US" altLang="en-US" sz="2400" dirty="0" smtClean="0"/>
              <a:t>, SO</a:t>
            </a:r>
            <a:r>
              <a:rPr lang="en-US" altLang="en-US" sz="1800" dirty="0" smtClean="0"/>
              <a:t>4</a:t>
            </a:r>
            <a:r>
              <a:rPr lang="en-US" altLang="en-US" sz="2400" dirty="0" smtClean="0"/>
              <a:t>, </a:t>
            </a:r>
            <a:r>
              <a:rPr lang="en-US" altLang="en-US" sz="1600" dirty="0" smtClean="0"/>
              <a:t> </a:t>
            </a:r>
            <a:r>
              <a:rPr lang="en-US" altLang="en-US" sz="2400" dirty="0" smtClean="0"/>
              <a:t>Cl</a:t>
            </a:r>
            <a:endParaRPr lang="en-US" altLang="en-US" dirty="0" smtClean="0"/>
          </a:p>
        </p:txBody>
      </p:sp>
    </p:spTree>
    <p:extLst>
      <p:ext uri="{BB962C8B-B14F-4D97-AF65-F5344CB8AC3E}">
        <p14:creationId xmlns:p14="http://schemas.microsoft.com/office/powerpoint/2010/main" val="3806768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19423</TotalTime>
  <Words>2270</Words>
  <Application>Microsoft Office PowerPoint</Application>
  <PresentationFormat>On-screen Show (4:3)</PresentationFormat>
  <Paragraphs>287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MaggieK</vt:lpstr>
      <vt:lpstr>ARL Contributions to the WMO  Atmospheric Deposition Program</vt:lpstr>
      <vt:lpstr>Goals</vt:lpstr>
      <vt:lpstr>Performance</vt:lpstr>
      <vt:lpstr>Relevance</vt:lpstr>
      <vt:lpstr>2004 Manual for the  GAW Precipitation Chemistry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Performance: Collaborations</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94</cp:revision>
  <cp:lastPrinted>2016-05-03T14:08:37Z</cp:lastPrinted>
  <dcterms:created xsi:type="dcterms:W3CDTF">2016-01-20T16:28:12Z</dcterms:created>
  <dcterms:modified xsi:type="dcterms:W3CDTF">2016-05-25T16:55:40Z</dcterms:modified>
</cp:coreProperties>
</file>